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55" r:id="rId1"/>
  </p:sldMasterIdLst>
  <p:notesMasterIdLst>
    <p:notesMasterId r:id="rId72"/>
  </p:notesMasterIdLst>
  <p:sldIdLst>
    <p:sldId id="256" r:id="rId2"/>
    <p:sldId id="267" r:id="rId3"/>
    <p:sldId id="259" r:id="rId4"/>
    <p:sldId id="277" r:id="rId5"/>
    <p:sldId id="278" r:id="rId6"/>
    <p:sldId id="276" r:id="rId7"/>
    <p:sldId id="303" r:id="rId8"/>
    <p:sldId id="355" r:id="rId9"/>
    <p:sldId id="295" r:id="rId10"/>
    <p:sldId id="296" r:id="rId11"/>
    <p:sldId id="304" r:id="rId12"/>
    <p:sldId id="297" r:id="rId13"/>
    <p:sldId id="299" r:id="rId14"/>
    <p:sldId id="274" r:id="rId15"/>
    <p:sldId id="322" r:id="rId16"/>
    <p:sldId id="306" r:id="rId17"/>
    <p:sldId id="323" r:id="rId18"/>
    <p:sldId id="318" r:id="rId19"/>
    <p:sldId id="319" r:id="rId20"/>
    <p:sldId id="320" r:id="rId21"/>
    <p:sldId id="324" r:id="rId22"/>
    <p:sldId id="283" r:id="rId23"/>
    <p:sldId id="308" r:id="rId24"/>
    <p:sldId id="311" r:id="rId25"/>
    <p:sldId id="321" r:id="rId26"/>
    <p:sldId id="325" r:id="rId27"/>
    <p:sldId id="339" r:id="rId28"/>
    <p:sldId id="275" r:id="rId29"/>
    <p:sldId id="298" r:id="rId30"/>
    <p:sldId id="300" r:id="rId31"/>
    <p:sldId id="301" r:id="rId32"/>
    <p:sldId id="268" r:id="rId33"/>
    <p:sldId id="286" r:id="rId34"/>
    <p:sldId id="340" r:id="rId35"/>
    <p:sldId id="341" r:id="rId36"/>
    <p:sldId id="343" r:id="rId37"/>
    <p:sldId id="345" r:id="rId38"/>
    <p:sldId id="315" r:id="rId39"/>
    <p:sldId id="290" r:id="rId40"/>
    <p:sldId id="291" r:id="rId41"/>
    <p:sldId id="326" r:id="rId42"/>
    <p:sldId id="327" r:id="rId43"/>
    <p:sldId id="328" r:id="rId44"/>
    <p:sldId id="316" r:id="rId45"/>
    <p:sldId id="292" r:id="rId46"/>
    <p:sldId id="329" r:id="rId47"/>
    <p:sldId id="293" r:id="rId48"/>
    <p:sldId id="330" r:id="rId49"/>
    <p:sldId id="331" r:id="rId50"/>
    <p:sldId id="332" r:id="rId51"/>
    <p:sldId id="333" r:id="rId52"/>
    <p:sldId id="335" r:id="rId53"/>
    <p:sldId id="336" r:id="rId54"/>
    <p:sldId id="337" r:id="rId55"/>
    <p:sldId id="338" r:id="rId56"/>
    <p:sldId id="354" r:id="rId57"/>
    <p:sldId id="289" r:id="rId58"/>
    <p:sldId id="346" r:id="rId59"/>
    <p:sldId id="348" r:id="rId60"/>
    <p:sldId id="347" r:id="rId61"/>
    <p:sldId id="349" r:id="rId62"/>
    <p:sldId id="342" r:id="rId63"/>
    <p:sldId id="350" r:id="rId64"/>
    <p:sldId id="351" r:id="rId65"/>
    <p:sldId id="353" r:id="rId66"/>
    <p:sldId id="270" r:id="rId67"/>
    <p:sldId id="317" r:id="rId68"/>
    <p:sldId id="265" r:id="rId69"/>
    <p:sldId id="273" r:id="rId70"/>
    <p:sldId id="294" r:id="rId7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FA2E50B-F2FB-47FC-A249-950B8C97D16A}" v="82" dt="2022-04-13T08:37:00.79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72" autoAdjust="0"/>
    <p:restoredTop sz="95763" autoAdjust="0"/>
  </p:normalViewPr>
  <p:slideViewPr>
    <p:cSldViewPr snapToGrid="0">
      <p:cViewPr>
        <p:scale>
          <a:sx n="80" d="100"/>
          <a:sy n="80" d="100"/>
        </p:scale>
        <p:origin x="16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D893FE7-D8B0-4C91-A13D-A65C108D1138}" type="doc">
      <dgm:prSet loTypeId="urn:microsoft.com/office/officeart/2005/8/layout/bProcess3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SG"/>
        </a:p>
      </dgm:t>
    </dgm:pt>
    <dgm:pt modelId="{2E5D5033-D55E-4F8E-AC47-6E233F0E2A99}">
      <dgm:prSet phldrT="[Text]" custT="1"/>
      <dgm:spPr/>
      <dgm:t>
        <a:bodyPr/>
        <a:lstStyle/>
        <a:p>
          <a:pPr>
            <a:buFont typeface="+mj-lt"/>
            <a:buAutoNum type="arabicPeriod"/>
          </a:pPr>
          <a:r>
            <a:rPr lang="en-SG" sz="1100" dirty="0"/>
            <a:t>Loading dataset into R</a:t>
          </a:r>
        </a:p>
      </dgm:t>
    </dgm:pt>
    <dgm:pt modelId="{D14330EC-09F4-4C16-B23D-81DC118FC0A0}" type="parTrans" cxnId="{4345D893-32E7-4384-A8B4-8DDE4B28B5AE}">
      <dgm:prSet/>
      <dgm:spPr/>
      <dgm:t>
        <a:bodyPr/>
        <a:lstStyle/>
        <a:p>
          <a:endParaRPr lang="en-SG" sz="1100"/>
        </a:p>
      </dgm:t>
    </dgm:pt>
    <dgm:pt modelId="{222F6129-D575-4778-8369-C41EEC1DA94C}" type="sibTrans" cxnId="{4345D893-32E7-4384-A8B4-8DDE4B28B5AE}">
      <dgm:prSet custT="1"/>
      <dgm:spPr/>
      <dgm:t>
        <a:bodyPr/>
        <a:lstStyle/>
        <a:p>
          <a:endParaRPr lang="en-SG" sz="1100"/>
        </a:p>
      </dgm:t>
    </dgm:pt>
    <dgm:pt modelId="{4355A6D8-F66F-4323-B27F-87668C1ECBCE}">
      <dgm:prSet custT="1"/>
      <dgm:spPr/>
      <dgm:t>
        <a:bodyPr/>
        <a:lstStyle/>
        <a:p>
          <a:r>
            <a:rPr lang="en-SG" sz="1100" dirty="0"/>
            <a:t>Concatenate </a:t>
          </a:r>
          <a:r>
            <a:rPr lang="en-SG" sz="1100" i="1" dirty="0"/>
            <a:t>'</a:t>
          </a:r>
          <a:r>
            <a:rPr lang="en-SG" sz="1100" i="1" dirty="0" err="1"/>
            <a:t>shopid'</a:t>
          </a:r>
          <a:r>
            <a:rPr lang="en-SG" sz="1100" i="1" dirty="0"/>
            <a:t> </a:t>
          </a:r>
          <a:r>
            <a:rPr lang="en-SG" sz="1100" dirty="0"/>
            <a:t>and </a:t>
          </a:r>
          <a:r>
            <a:rPr lang="en-SG" sz="1100" i="1" dirty="0"/>
            <a:t>'</a:t>
          </a:r>
          <a:r>
            <a:rPr lang="en-SG" sz="1100" i="1" dirty="0" err="1"/>
            <a:t>userid'</a:t>
          </a:r>
          <a:endParaRPr lang="en-SG" sz="1100" i="1" dirty="0"/>
        </a:p>
      </dgm:t>
    </dgm:pt>
    <dgm:pt modelId="{24CBD2E3-F391-44CB-B2BE-F10709AA49D3}" type="parTrans" cxnId="{979B4D25-D108-4172-B2DD-6AABD7BEDB66}">
      <dgm:prSet/>
      <dgm:spPr/>
      <dgm:t>
        <a:bodyPr/>
        <a:lstStyle/>
        <a:p>
          <a:endParaRPr lang="en-SG" sz="1100"/>
        </a:p>
      </dgm:t>
    </dgm:pt>
    <dgm:pt modelId="{1C3BAE36-A89C-49AF-9739-43E7442E6FFB}" type="sibTrans" cxnId="{979B4D25-D108-4172-B2DD-6AABD7BEDB66}">
      <dgm:prSet custT="1"/>
      <dgm:spPr/>
      <dgm:t>
        <a:bodyPr/>
        <a:lstStyle/>
        <a:p>
          <a:endParaRPr lang="en-SG" sz="1100"/>
        </a:p>
      </dgm:t>
    </dgm:pt>
    <dgm:pt modelId="{D68186C7-69B1-4613-8C93-898BA6C378CE}">
      <dgm:prSet custT="1"/>
      <dgm:spPr/>
      <dgm:t>
        <a:bodyPr/>
        <a:lstStyle/>
        <a:p>
          <a:r>
            <a:rPr lang="en-GB" sz="1100" dirty="0"/>
            <a:t>Set </a:t>
          </a:r>
          <a:r>
            <a:rPr lang="en-GB" sz="1100" i="1" dirty="0"/>
            <a:t>'</a:t>
          </a:r>
          <a:r>
            <a:rPr lang="en-GB" sz="1100" i="1" dirty="0" err="1"/>
            <a:t>event_time</a:t>
          </a:r>
          <a:r>
            <a:rPr lang="en-GB" sz="1100" dirty="0" err="1"/>
            <a:t>'</a:t>
          </a:r>
          <a:r>
            <a:rPr lang="en-GB" sz="1100" dirty="0"/>
            <a:t> in date and time format</a:t>
          </a:r>
        </a:p>
      </dgm:t>
    </dgm:pt>
    <dgm:pt modelId="{456E6256-DEF7-422B-B9AC-8DAC9174DB44}" type="parTrans" cxnId="{F059EAAE-6050-4FDA-89E0-A59096D679EB}">
      <dgm:prSet/>
      <dgm:spPr/>
      <dgm:t>
        <a:bodyPr/>
        <a:lstStyle/>
        <a:p>
          <a:endParaRPr lang="en-SG" sz="1100"/>
        </a:p>
      </dgm:t>
    </dgm:pt>
    <dgm:pt modelId="{794D3595-41F7-4882-94E5-CCF1D42C0A92}" type="sibTrans" cxnId="{F059EAAE-6050-4FDA-89E0-A59096D679EB}">
      <dgm:prSet custT="1"/>
      <dgm:spPr/>
      <dgm:t>
        <a:bodyPr/>
        <a:lstStyle/>
        <a:p>
          <a:endParaRPr lang="en-SG" sz="1100"/>
        </a:p>
      </dgm:t>
    </dgm:pt>
    <dgm:pt modelId="{D72DD28B-1E23-4FA7-B685-525EC204A289}">
      <dgm:prSet custT="1"/>
      <dgm:spPr/>
      <dgm:t>
        <a:bodyPr/>
        <a:lstStyle/>
        <a:p>
          <a:r>
            <a:rPr lang="en-GB" sz="1100" dirty="0"/>
            <a:t>Arrange </a:t>
          </a:r>
          <a:r>
            <a:rPr lang="en-GB" sz="1100" i="1" dirty="0"/>
            <a:t>'</a:t>
          </a:r>
          <a:r>
            <a:rPr lang="en-GB" sz="1100" i="1" dirty="0" err="1"/>
            <a:t>shopid_userid'</a:t>
          </a:r>
          <a:r>
            <a:rPr lang="en-GB" sz="1100" i="1" dirty="0"/>
            <a:t> </a:t>
          </a:r>
          <a:r>
            <a:rPr lang="en-GB" sz="1100" dirty="0"/>
            <a:t>by ascending order</a:t>
          </a:r>
        </a:p>
      </dgm:t>
    </dgm:pt>
    <dgm:pt modelId="{7E10BEC8-E284-43C5-A4EC-633AA6762EA6}" type="parTrans" cxnId="{FAD6C5CF-B131-4166-83B5-1D4307E263EF}">
      <dgm:prSet/>
      <dgm:spPr/>
      <dgm:t>
        <a:bodyPr/>
        <a:lstStyle/>
        <a:p>
          <a:endParaRPr lang="en-SG" sz="1100"/>
        </a:p>
      </dgm:t>
    </dgm:pt>
    <dgm:pt modelId="{4A8ED61F-651B-4133-8432-996D730CA64C}" type="sibTrans" cxnId="{FAD6C5CF-B131-4166-83B5-1D4307E263EF}">
      <dgm:prSet custT="1"/>
      <dgm:spPr/>
      <dgm:t>
        <a:bodyPr/>
        <a:lstStyle/>
        <a:p>
          <a:endParaRPr lang="en-SG" sz="1100"/>
        </a:p>
      </dgm:t>
    </dgm:pt>
    <dgm:pt modelId="{8DEEEAC9-0FD3-43F6-A563-9E9C3484757A}">
      <dgm:prSet custT="1"/>
      <dgm:spPr/>
      <dgm:t>
        <a:bodyPr/>
        <a:lstStyle/>
        <a:p>
          <a:r>
            <a:rPr lang="en-SG" sz="1100" dirty="0"/>
            <a:t>Identify duplicated values in </a:t>
          </a:r>
          <a:r>
            <a:rPr lang="en-SG" sz="1100" i="1" dirty="0"/>
            <a:t>'</a:t>
          </a:r>
          <a:r>
            <a:rPr lang="en-SG" sz="1100" i="1" dirty="0" err="1"/>
            <a:t>shopid_userid'</a:t>
          </a:r>
          <a:endParaRPr lang="en-SG" sz="1100" i="1" dirty="0"/>
        </a:p>
      </dgm:t>
    </dgm:pt>
    <dgm:pt modelId="{B4C3A294-C574-43FA-89CE-D9747A849A4E}" type="parTrans" cxnId="{3A2A9D02-4A89-4943-89F2-0110FD87E063}">
      <dgm:prSet/>
      <dgm:spPr/>
      <dgm:t>
        <a:bodyPr/>
        <a:lstStyle/>
        <a:p>
          <a:endParaRPr lang="en-SG" sz="1100"/>
        </a:p>
      </dgm:t>
    </dgm:pt>
    <dgm:pt modelId="{F2CB0074-A24E-45EB-87DE-7A789B25D1F5}" type="sibTrans" cxnId="{3A2A9D02-4A89-4943-89F2-0110FD87E063}">
      <dgm:prSet custT="1"/>
      <dgm:spPr/>
      <dgm:t>
        <a:bodyPr/>
        <a:lstStyle/>
        <a:p>
          <a:endParaRPr lang="en-SG" sz="1100"/>
        </a:p>
      </dgm:t>
    </dgm:pt>
    <dgm:pt modelId="{91CDDF24-C1EC-4413-8D1E-39EA47F003D1}">
      <dgm:prSet custT="1"/>
      <dgm:spPr/>
      <dgm:t>
        <a:bodyPr/>
        <a:lstStyle/>
        <a:p>
          <a:r>
            <a:rPr lang="en-GB" sz="1100" dirty="0"/>
            <a:t>Identify </a:t>
          </a:r>
          <a:r>
            <a:rPr lang="en-GB" sz="1100" i="1" dirty="0"/>
            <a:t>'</a:t>
          </a:r>
          <a:r>
            <a:rPr lang="en-GB" sz="1100" i="1" dirty="0" err="1"/>
            <a:t>shopid_userid' </a:t>
          </a:r>
          <a:r>
            <a:rPr lang="en-GB" sz="1100" dirty="0"/>
            <a:t>with multiple orders place</a:t>
          </a:r>
        </a:p>
      </dgm:t>
    </dgm:pt>
    <dgm:pt modelId="{5B290BB9-8458-45AD-ADC6-0ED353C69AF5}" type="parTrans" cxnId="{C8A4A65F-4862-4142-A0F1-6264EFD7EB6E}">
      <dgm:prSet/>
      <dgm:spPr/>
      <dgm:t>
        <a:bodyPr/>
        <a:lstStyle/>
        <a:p>
          <a:endParaRPr lang="en-SG" sz="1100"/>
        </a:p>
      </dgm:t>
    </dgm:pt>
    <dgm:pt modelId="{1D94D795-01AC-448F-A85F-A4F6B73BEB6F}" type="sibTrans" cxnId="{C8A4A65F-4862-4142-A0F1-6264EFD7EB6E}">
      <dgm:prSet custT="1"/>
      <dgm:spPr/>
      <dgm:t>
        <a:bodyPr/>
        <a:lstStyle/>
        <a:p>
          <a:endParaRPr lang="en-SG" sz="1100"/>
        </a:p>
      </dgm:t>
    </dgm:pt>
    <dgm:pt modelId="{990B22AA-11C3-4EB2-86E8-1B2071A657B1}">
      <dgm:prSet custT="1"/>
      <dgm:spPr/>
      <dgm:t>
        <a:bodyPr/>
        <a:lstStyle/>
        <a:p>
          <a:r>
            <a:rPr lang="en-GB" sz="1100" dirty="0"/>
            <a:t>Identify frequency of order for the </a:t>
          </a:r>
          <a:r>
            <a:rPr lang="en-GB" sz="1100" i="1" dirty="0"/>
            <a:t>'</a:t>
          </a:r>
          <a:r>
            <a:rPr lang="en-GB" sz="1100" i="1" dirty="0" err="1"/>
            <a:t>shopid_userid'</a:t>
          </a:r>
          <a:endParaRPr lang="en-GB" sz="1100" i="1" dirty="0"/>
        </a:p>
      </dgm:t>
    </dgm:pt>
    <dgm:pt modelId="{C0246256-B001-4D3A-8D84-E70934CC1EA9}" type="parTrans" cxnId="{248B2871-2B3F-4D9A-AC21-3F214F1F84DD}">
      <dgm:prSet/>
      <dgm:spPr/>
      <dgm:t>
        <a:bodyPr/>
        <a:lstStyle/>
        <a:p>
          <a:endParaRPr lang="en-SG" sz="1100"/>
        </a:p>
      </dgm:t>
    </dgm:pt>
    <dgm:pt modelId="{D7DE4970-DF14-4AAA-90F3-57FA905080D6}" type="sibTrans" cxnId="{248B2871-2B3F-4D9A-AC21-3F214F1F84DD}">
      <dgm:prSet custT="1"/>
      <dgm:spPr/>
      <dgm:t>
        <a:bodyPr/>
        <a:lstStyle/>
        <a:p>
          <a:endParaRPr lang="en-SG" sz="1100"/>
        </a:p>
      </dgm:t>
    </dgm:pt>
    <dgm:pt modelId="{0FEF0E3D-9BE6-4156-86EE-3631534B448A}">
      <dgm:prSet custT="1"/>
      <dgm:spPr/>
      <dgm:t>
        <a:bodyPr/>
        <a:lstStyle/>
        <a:p>
          <a:r>
            <a:rPr lang="en-GB" sz="1100" dirty="0"/>
            <a:t>Identify those with more than 3 orders</a:t>
          </a:r>
        </a:p>
      </dgm:t>
    </dgm:pt>
    <dgm:pt modelId="{1DF598C7-7772-4EF9-8F6E-95C95FBA3E7D}" type="parTrans" cxnId="{A97487EB-D62B-493D-8237-2FED71961F60}">
      <dgm:prSet/>
      <dgm:spPr/>
      <dgm:t>
        <a:bodyPr/>
        <a:lstStyle/>
        <a:p>
          <a:endParaRPr lang="en-SG" sz="1100"/>
        </a:p>
      </dgm:t>
    </dgm:pt>
    <dgm:pt modelId="{ED80FB42-62D6-434D-9282-98583E1F9C3C}" type="sibTrans" cxnId="{A97487EB-D62B-493D-8237-2FED71961F60}">
      <dgm:prSet/>
      <dgm:spPr/>
      <dgm:t>
        <a:bodyPr/>
        <a:lstStyle/>
        <a:p>
          <a:endParaRPr lang="en-SG" sz="1100"/>
        </a:p>
      </dgm:t>
    </dgm:pt>
    <dgm:pt modelId="{1948E0FA-FA7A-4F17-9469-93E927308504}">
      <dgm:prSet custT="1"/>
      <dgm:spPr/>
      <dgm:t>
        <a:bodyPr/>
        <a:lstStyle/>
        <a:p>
          <a:r>
            <a:rPr lang="en-GB" sz="1100" dirty="0"/>
            <a:t>Calculate the time difference between each row </a:t>
          </a:r>
          <a:r>
            <a:rPr lang="en-GB" sz="1100" i="1" dirty="0"/>
            <a:t>(in seconds</a:t>
          </a:r>
          <a:r>
            <a:rPr lang="en-GB" sz="1100" dirty="0"/>
            <a:t>) and assign zero to first row</a:t>
          </a:r>
        </a:p>
      </dgm:t>
    </dgm:pt>
    <dgm:pt modelId="{72C29BE7-E866-4288-8736-859F7FC2AD91}" type="parTrans" cxnId="{25306476-AA21-4AD1-8722-2BC9375BCA56}">
      <dgm:prSet/>
      <dgm:spPr/>
      <dgm:t>
        <a:bodyPr/>
        <a:lstStyle/>
        <a:p>
          <a:endParaRPr lang="en-SG" sz="1100"/>
        </a:p>
      </dgm:t>
    </dgm:pt>
    <dgm:pt modelId="{27BFC8F2-F41D-4CC4-9FE0-D95BEBC13BD2}" type="sibTrans" cxnId="{25306476-AA21-4AD1-8722-2BC9375BCA56}">
      <dgm:prSet custT="1"/>
      <dgm:spPr/>
      <dgm:t>
        <a:bodyPr/>
        <a:lstStyle/>
        <a:p>
          <a:endParaRPr lang="en-SG" sz="1100"/>
        </a:p>
      </dgm:t>
    </dgm:pt>
    <dgm:pt modelId="{4DF9864A-C9AD-4FF5-930A-41C41DB1F79D}">
      <dgm:prSet custT="1"/>
      <dgm:spPr/>
      <dgm:t>
        <a:bodyPr/>
        <a:lstStyle/>
        <a:p>
          <a:r>
            <a:rPr lang="en-GB" sz="1050" dirty="0"/>
            <a:t>Identify orders placed within an hour (</a:t>
          </a:r>
          <a:r>
            <a:rPr lang="en-GB" sz="1050" i="1" dirty="0"/>
            <a:t>3600 seconds</a:t>
          </a:r>
          <a:r>
            <a:rPr lang="en-GB" sz="1050" dirty="0"/>
            <a:t>)</a:t>
          </a:r>
        </a:p>
      </dgm:t>
    </dgm:pt>
    <dgm:pt modelId="{30336732-1B4E-44AE-A199-926B36C4ED02}" type="parTrans" cxnId="{8B108C4B-CE48-4D91-B5F3-20BACDE9105A}">
      <dgm:prSet/>
      <dgm:spPr/>
      <dgm:t>
        <a:bodyPr/>
        <a:lstStyle/>
        <a:p>
          <a:endParaRPr lang="en-SG" sz="1100"/>
        </a:p>
      </dgm:t>
    </dgm:pt>
    <dgm:pt modelId="{CA3E9BC9-DD92-433E-84E8-9092B6E07781}" type="sibTrans" cxnId="{8B108C4B-CE48-4D91-B5F3-20BACDE9105A}">
      <dgm:prSet custT="1"/>
      <dgm:spPr/>
      <dgm:t>
        <a:bodyPr/>
        <a:lstStyle/>
        <a:p>
          <a:endParaRPr lang="en-SG" sz="1100"/>
        </a:p>
      </dgm:t>
    </dgm:pt>
    <dgm:pt modelId="{BEDFF5CD-3505-4E1D-B464-3EB2F058E2FE}">
      <dgm:prSet custT="1"/>
      <dgm:spPr/>
      <dgm:t>
        <a:bodyPr/>
        <a:lstStyle/>
        <a:p>
          <a:r>
            <a:rPr lang="en-GB" sz="1000" dirty="0"/>
            <a:t>1 - order place within an hour</a:t>
          </a:r>
        </a:p>
      </dgm:t>
    </dgm:pt>
    <dgm:pt modelId="{62E74B98-58E9-486C-9ABD-80FF56B6ACFB}" type="parTrans" cxnId="{069FC7C9-0B62-4B20-946A-E831558FC56C}">
      <dgm:prSet/>
      <dgm:spPr/>
      <dgm:t>
        <a:bodyPr/>
        <a:lstStyle/>
        <a:p>
          <a:endParaRPr lang="en-SG" sz="1100"/>
        </a:p>
      </dgm:t>
    </dgm:pt>
    <dgm:pt modelId="{EF761831-B0C8-4A8D-AE95-3A0C4043EF60}" type="sibTrans" cxnId="{069FC7C9-0B62-4B20-946A-E831558FC56C}">
      <dgm:prSet/>
      <dgm:spPr/>
      <dgm:t>
        <a:bodyPr/>
        <a:lstStyle/>
        <a:p>
          <a:endParaRPr lang="en-SG" sz="1100"/>
        </a:p>
      </dgm:t>
    </dgm:pt>
    <dgm:pt modelId="{74DB2101-377A-47E4-B9A5-AB31F1C1DE88}">
      <dgm:prSet custT="1"/>
      <dgm:spPr/>
      <dgm:t>
        <a:bodyPr/>
        <a:lstStyle/>
        <a:p>
          <a:r>
            <a:rPr lang="en-GB" sz="1000" dirty="0"/>
            <a:t>0 - order place not </a:t>
          </a:r>
          <a:r>
            <a:rPr lang="en-GB" sz="1000" dirty="0" err="1"/>
            <a:t>within</a:t>
          </a:r>
          <a:r>
            <a:rPr lang="en-GB" sz="1000" dirty="0"/>
            <a:t> an hour</a:t>
          </a:r>
          <a:endParaRPr lang="en-SG" sz="1000" dirty="0"/>
        </a:p>
      </dgm:t>
    </dgm:pt>
    <dgm:pt modelId="{15562E44-43EE-44B8-B523-5380DD2BC984}" type="parTrans" cxnId="{63A13899-6BD4-4A08-8DD4-95487C8AFB48}">
      <dgm:prSet/>
      <dgm:spPr/>
      <dgm:t>
        <a:bodyPr/>
        <a:lstStyle/>
        <a:p>
          <a:endParaRPr lang="en-SG" sz="1100"/>
        </a:p>
      </dgm:t>
    </dgm:pt>
    <dgm:pt modelId="{AFA01446-9891-4975-8921-8D59D4421431}" type="sibTrans" cxnId="{63A13899-6BD4-4A08-8DD4-95487C8AFB48}">
      <dgm:prSet/>
      <dgm:spPr/>
      <dgm:t>
        <a:bodyPr/>
        <a:lstStyle/>
        <a:p>
          <a:endParaRPr lang="en-SG" sz="1100"/>
        </a:p>
      </dgm:t>
    </dgm:pt>
    <dgm:pt modelId="{87AD1B74-345D-4FC4-9032-0DE84571BA31}">
      <dgm:prSet custT="1"/>
      <dgm:spPr/>
      <dgm:t>
        <a:bodyPr/>
        <a:lstStyle/>
        <a:p>
          <a:pPr>
            <a:buFont typeface="+mj-lt"/>
            <a:buAutoNum type="arabicPeriod" startAt="11"/>
          </a:pPr>
          <a:r>
            <a:rPr lang="en-GB" sz="1000" dirty="0"/>
            <a:t>Calculate the frequency of </a:t>
          </a:r>
          <a:r>
            <a:rPr lang="en-GB" sz="1000" i="1" dirty="0"/>
            <a:t>'</a:t>
          </a:r>
          <a:r>
            <a:rPr lang="en-GB" sz="1000" i="1" dirty="0" err="1"/>
            <a:t>shopid_userid'</a:t>
          </a:r>
          <a:endParaRPr lang="en-SG" sz="1000" i="1" dirty="0"/>
        </a:p>
      </dgm:t>
    </dgm:pt>
    <dgm:pt modelId="{6B2FAEFA-7A6C-45FA-91D1-D38CBFC54C38}" type="parTrans" cxnId="{0550A3EE-802A-4FC8-B0AE-085CC7988E79}">
      <dgm:prSet/>
      <dgm:spPr/>
      <dgm:t>
        <a:bodyPr/>
        <a:lstStyle/>
        <a:p>
          <a:endParaRPr lang="en-SG" sz="1100"/>
        </a:p>
      </dgm:t>
    </dgm:pt>
    <dgm:pt modelId="{55F8E274-26C0-4D5B-BD14-E51B87E38187}" type="sibTrans" cxnId="{0550A3EE-802A-4FC8-B0AE-085CC7988E79}">
      <dgm:prSet custT="1"/>
      <dgm:spPr/>
      <dgm:t>
        <a:bodyPr/>
        <a:lstStyle/>
        <a:p>
          <a:endParaRPr lang="en-SG" sz="1100"/>
        </a:p>
      </dgm:t>
    </dgm:pt>
    <dgm:pt modelId="{506368FA-D83D-4A14-AE7D-9EFD1DCAE698}">
      <dgm:prSet custT="1"/>
      <dgm:spPr/>
      <dgm:t>
        <a:bodyPr/>
        <a:lstStyle/>
        <a:p>
          <a:r>
            <a:rPr lang="en-GB" sz="1000" dirty="0"/>
            <a:t>Identify order with frequency of more than or equal to 2</a:t>
          </a:r>
        </a:p>
      </dgm:t>
    </dgm:pt>
    <dgm:pt modelId="{94C5DBA7-03E6-4B4B-96BE-3A0185EFB742}" type="parTrans" cxnId="{3442B36D-8106-4CAC-ACF4-EAFC35DA237C}">
      <dgm:prSet/>
      <dgm:spPr/>
      <dgm:t>
        <a:bodyPr/>
        <a:lstStyle/>
        <a:p>
          <a:endParaRPr lang="en-SG" sz="1100"/>
        </a:p>
      </dgm:t>
    </dgm:pt>
    <dgm:pt modelId="{883F58BE-3071-4B7E-B296-7C27F806F2A2}" type="sibTrans" cxnId="{3442B36D-8106-4CAC-ACF4-EAFC35DA237C}">
      <dgm:prSet/>
      <dgm:spPr/>
      <dgm:t>
        <a:bodyPr/>
        <a:lstStyle/>
        <a:p>
          <a:endParaRPr lang="en-SG" sz="1100"/>
        </a:p>
      </dgm:t>
    </dgm:pt>
    <dgm:pt modelId="{02461C63-53B6-46EA-A72B-1D3EC1AAEFBF}">
      <dgm:prSet custT="1"/>
      <dgm:spPr/>
      <dgm:t>
        <a:bodyPr/>
        <a:lstStyle/>
        <a:p>
          <a:r>
            <a:rPr lang="en-GB" sz="900" dirty="0"/>
            <a:t>1 - No order brushing</a:t>
          </a:r>
        </a:p>
      </dgm:t>
    </dgm:pt>
    <dgm:pt modelId="{58046E6A-A7BC-4BD2-AB6B-E0924BCC9917}" type="parTrans" cxnId="{3316A238-FF3C-4584-AE72-935FDFB7E539}">
      <dgm:prSet/>
      <dgm:spPr/>
      <dgm:t>
        <a:bodyPr/>
        <a:lstStyle/>
        <a:p>
          <a:endParaRPr lang="en-SG" sz="1100"/>
        </a:p>
      </dgm:t>
    </dgm:pt>
    <dgm:pt modelId="{78220E08-4987-468F-B7B8-F3838B89771F}" type="sibTrans" cxnId="{3316A238-FF3C-4584-AE72-935FDFB7E539}">
      <dgm:prSet/>
      <dgm:spPr/>
      <dgm:t>
        <a:bodyPr/>
        <a:lstStyle/>
        <a:p>
          <a:endParaRPr lang="en-SG" sz="1100"/>
        </a:p>
      </dgm:t>
    </dgm:pt>
    <dgm:pt modelId="{1C128029-0EB2-4FC5-BD25-DF79C9AA0FCC}">
      <dgm:prSet custT="1"/>
      <dgm:spPr/>
      <dgm:t>
        <a:bodyPr/>
        <a:lstStyle/>
        <a:p>
          <a:r>
            <a:rPr lang="en-SG" sz="1100" dirty="0"/>
            <a:t>Order brusher based on shopID obtained</a:t>
          </a:r>
        </a:p>
      </dgm:t>
    </dgm:pt>
    <dgm:pt modelId="{94B0CC57-EF7C-478E-8E33-18E86CEF8F21}" type="parTrans" cxnId="{67362059-FEE3-4891-9D6E-5C0F366E9547}">
      <dgm:prSet/>
      <dgm:spPr/>
      <dgm:t>
        <a:bodyPr/>
        <a:lstStyle/>
        <a:p>
          <a:endParaRPr lang="en-SG" sz="1100"/>
        </a:p>
      </dgm:t>
    </dgm:pt>
    <dgm:pt modelId="{047BCD40-3FB6-4B51-B334-ED827BB0CA68}" type="sibTrans" cxnId="{67362059-FEE3-4891-9D6E-5C0F366E9547}">
      <dgm:prSet/>
      <dgm:spPr/>
      <dgm:t>
        <a:bodyPr/>
        <a:lstStyle/>
        <a:p>
          <a:endParaRPr lang="en-SG" sz="1100"/>
        </a:p>
      </dgm:t>
    </dgm:pt>
    <dgm:pt modelId="{B8DCB272-19D3-408A-82F1-E16FE158C9E5}">
      <dgm:prSet custT="1"/>
      <dgm:spPr/>
      <dgm:t>
        <a:bodyPr/>
        <a:lstStyle/>
        <a:p>
          <a:r>
            <a:rPr lang="en-GB" sz="900" dirty="0"/>
            <a:t>2 or more - order brushing</a:t>
          </a:r>
        </a:p>
      </dgm:t>
    </dgm:pt>
    <dgm:pt modelId="{0680CFA1-D204-443E-961E-B1F73F689902}" type="parTrans" cxnId="{479F2E08-2BE8-4A89-BEBA-DC1CE4C2F452}">
      <dgm:prSet/>
      <dgm:spPr/>
      <dgm:t>
        <a:bodyPr/>
        <a:lstStyle/>
        <a:p>
          <a:endParaRPr lang="en-SG" sz="1100"/>
        </a:p>
      </dgm:t>
    </dgm:pt>
    <dgm:pt modelId="{BD05E06D-5B0D-4A4D-9398-E978AF49E533}" type="sibTrans" cxnId="{479F2E08-2BE8-4A89-BEBA-DC1CE4C2F452}">
      <dgm:prSet/>
      <dgm:spPr/>
      <dgm:t>
        <a:bodyPr/>
        <a:lstStyle/>
        <a:p>
          <a:endParaRPr lang="en-SG" sz="1100"/>
        </a:p>
      </dgm:t>
    </dgm:pt>
    <dgm:pt modelId="{5202EF81-1EC5-47BE-979F-414162C5BAA5}" type="pres">
      <dgm:prSet presAssocID="{DD893FE7-D8B0-4C91-A13D-A65C108D1138}" presName="Name0" presStyleCnt="0">
        <dgm:presLayoutVars>
          <dgm:dir/>
          <dgm:resizeHandles val="exact"/>
        </dgm:presLayoutVars>
      </dgm:prSet>
      <dgm:spPr/>
    </dgm:pt>
    <dgm:pt modelId="{0F97661F-8DFF-41D3-9193-6B7E3B22F098}" type="pres">
      <dgm:prSet presAssocID="{2E5D5033-D55E-4F8E-AC47-6E233F0E2A99}" presName="node" presStyleLbl="node1" presStyleIdx="0" presStyleCnt="11">
        <dgm:presLayoutVars>
          <dgm:bulletEnabled val="1"/>
        </dgm:presLayoutVars>
      </dgm:prSet>
      <dgm:spPr/>
    </dgm:pt>
    <dgm:pt modelId="{E5A6935F-EC06-404A-8CD3-2D9C5E7FD4A5}" type="pres">
      <dgm:prSet presAssocID="{222F6129-D575-4778-8369-C41EEC1DA94C}" presName="sibTrans" presStyleLbl="sibTrans1D1" presStyleIdx="0" presStyleCnt="10"/>
      <dgm:spPr/>
    </dgm:pt>
    <dgm:pt modelId="{943B766B-71C5-49D5-B631-78223F395F57}" type="pres">
      <dgm:prSet presAssocID="{222F6129-D575-4778-8369-C41EEC1DA94C}" presName="connectorText" presStyleLbl="sibTrans1D1" presStyleIdx="0" presStyleCnt="10"/>
      <dgm:spPr/>
    </dgm:pt>
    <dgm:pt modelId="{CADBC71E-4800-4C5D-839A-852389B7BFF4}" type="pres">
      <dgm:prSet presAssocID="{4355A6D8-F66F-4323-B27F-87668C1ECBCE}" presName="node" presStyleLbl="node1" presStyleIdx="1" presStyleCnt="11">
        <dgm:presLayoutVars>
          <dgm:bulletEnabled val="1"/>
        </dgm:presLayoutVars>
      </dgm:prSet>
      <dgm:spPr/>
    </dgm:pt>
    <dgm:pt modelId="{A176B26E-36F3-45C1-AA70-59E06C61BE9F}" type="pres">
      <dgm:prSet presAssocID="{1C3BAE36-A89C-49AF-9739-43E7442E6FFB}" presName="sibTrans" presStyleLbl="sibTrans1D1" presStyleIdx="1" presStyleCnt="10"/>
      <dgm:spPr/>
    </dgm:pt>
    <dgm:pt modelId="{61EE29EC-5FC0-4635-89A4-B6DE0E993FB5}" type="pres">
      <dgm:prSet presAssocID="{1C3BAE36-A89C-49AF-9739-43E7442E6FFB}" presName="connectorText" presStyleLbl="sibTrans1D1" presStyleIdx="1" presStyleCnt="10"/>
      <dgm:spPr/>
    </dgm:pt>
    <dgm:pt modelId="{939348ED-BC93-4301-A392-76A42D8DB8AB}" type="pres">
      <dgm:prSet presAssocID="{D68186C7-69B1-4613-8C93-898BA6C378CE}" presName="node" presStyleLbl="node1" presStyleIdx="2" presStyleCnt="11">
        <dgm:presLayoutVars>
          <dgm:bulletEnabled val="1"/>
        </dgm:presLayoutVars>
      </dgm:prSet>
      <dgm:spPr/>
    </dgm:pt>
    <dgm:pt modelId="{7D6867E9-C217-4720-B8E5-7D3CF435CBF8}" type="pres">
      <dgm:prSet presAssocID="{794D3595-41F7-4882-94E5-CCF1D42C0A92}" presName="sibTrans" presStyleLbl="sibTrans1D1" presStyleIdx="2" presStyleCnt="10"/>
      <dgm:spPr/>
    </dgm:pt>
    <dgm:pt modelId="{D6264808-5385-4492-8B36-FAFF4F5533C6}" type="pres">
      <dgm:prSet presAssocID="{794D3595-41F7-4882-94E5-CCF1D42C0A92}" presName="connectorText" presStyleLbl="sibTrans1D1" presStyleIdx="2" presStyleCnt="10"/>
      <dgm:spPr/>
    </dgm:pt>
    <dgm:pt modelId="{BF9E5305-B3B7-4851-8791-33C34A4107F6}" type="pres">
      <dgm:prSet presAssocID="{D72DD28B-1E23-4FA7-B685-525EC204A289}" presName="node" presStyleLbl="node1" presStyleIdx="3" presStyleCnt="11">
        <dgm:presLayoutVars>
          <dgm:bulletEnabled val="1"/>
        </dgm:presLayoutVars>
      </dgm:prSet>
      <dgm:spPr/>
    </dgm:pt>
    <dgm:pt modelId="{AEC75A85-CD04-4EB5-B780-5B11B1FE8196}" type="pres">
      <dgm:prSet presAssocID="{4A8ED61F-651B-4133-8432-996D730CA64C}" presName="sibTrans" presStyleLbl="sibTrans1D1" presStyleIdx="3" presStyleCnt="10"/>
      <dgm:spPr/>
    </dgm:pt>
    <dgm:pt modelId="{AF468117-5A8F-4DCD-8F8D-E0EBCC1BF9F7}" type="pres">
      <dgm:prSet presAssocID="{4A8ED61F-651B-4133-8432-996D730CA64C}" presName="connectorText" presStyleLbl="sibTrans1D1" presStyleIdx="3" presStyleCnt="10"/>
      <dgm:spPr/>
    </dgm:pt>
    <dgm:pt modelId="{8779AA41-A8E2-40FF-B29F-AF8B8A47B933}" type="pres">
      <dgm:prSet presAssocID="{8DEEEAC9-0FD3-43F6-A563-9E9C3484757A}" presName="node" presStyleLbl="node1" presStyleIdx="4" presStyleCnt="11">
        <dgm:presLayoutVars>
          <dgm:bulletEnabled val="1"/>
        </dgm:presLayoutVars>
      </dgm:prSet>
      <dgm:spPr/>
    </dgm:pt>
    <dgm:pt modelId="{FF377F87-4881-4039-B222-A4DB861830DF}" type="pres">
      <dgm:prSet presAssocID="{F2CB0074-A24E-45EB-87DE-7A789B25D1F5}" presName="sibTrans" presStyleLbl="sibTrans1D1" presStyleIdx="4" presStyleCnt="10"/>
      <dgm:spPr/>
    </dgm:pt>
    <dgm:pt modelId="{4ADBFBE3-9E13-439D-9C81-5864384E586D}" type="pres">
      <dgm:prSet presAssocID="{F2CB0074-A24E-45EB-87DE-7A789B25D1F5}" presName="connectorText" presStyleLbl="sibTrans1D1" presStyleIdx="4" presStyleCnt="10"/>
      <dgm:spPr/>
    </dgm:pt>
    <dgm:pt modelId="{B85F8910-3E0B-47C8-9BE8-52FDD69B5211}" type="pres">
      <dgm:prSet presAssocID="{91CDDF24-C1EC-4413-8D1E-39EA47F003D1}" presName="node" presStyleLbl="node1" presStyleIdx="5" presStyleCnt="11">
        <dgm:presLayoutVars>
          <dgm:bulletEnabled val="1"/>
        </dgm:presLayoutVars>
      </dgm:prSet>
      <dgm:spPr/>
    </dgm:pt>
    <dgm:pt modelId="{C4DB7E0E-6378-4E99-A2B2-A00BEAE1DB06}" type="pres">
      <dgm:prSet presAssocID="{1D94D795-01AC-448F-A85F-A4F6B73BEB6F}" presName="sibTrans" presStyleLbl="sibTrans1D1" presStyleIdx="5" presStyleCnt="10"/>
      <dgm:spPr/>
    </dgm:pt>
    <dgm:pt modelId="{49B8F8AC-50E9-41C5-AC3D-982F35244FC5}" type="pres">
      <dgm:prSet presAssocID="{1D94D795-01AC-448F-A85F-A4F6B73BEB6F}" presName="connectorText" presStyleLbl="sibTrans1D1" presStyleIdx="5" presStyleCnt="10"/>
      <dgm:spPr/>
    </dgm:pt>
    <dgm:pt modelId="{DD3EDEEF-AD9C-4462-88AA-6F0809355E43}" type="pres">
      <dgm:prSet presAssocID="{990B22AA-11C3-4EB2-86E8-1B2071A657B1}" presName="node" presStyleLbl="node1" presStyleIdx="6" presStyleCnt="11">
        <dgm:presLayoutVars>
          <dgm:bulletEnabled val="1"/>
        </dgm:presLayoutVars>
      </dgm:prSet>
      <dgm:spPr/>
    </dgm:pt>
    <dgm:pt modelId="{555DE7BB-0EB9-4492-A8E0-E155C262CBE8}" type="pres">
      <dgm:prSet presAssocID="{D7DE4970-DF14-4AAA-90F3-57FA905080D6}" presName="sibTrans" presStyleLbl="sibTrans1D1" presStyleIdx="6" presStyleCnt="10"/>
      <dgm:spPr/>
    </dgm:pt>
    <dgm:pt modelId="{71CFBCEC-B3F0-476A-B3EF-42C3226F86C9}" type="pres">
      <dgm:prSet presAssocID="{D7DE4970-DF14-4AAA-90F3-57FA905080D6}" presName="connectorText" presStyleLbl="sibTrans1D1" presStyleIdx="6" presStyleCnt="10"/>
      <dgm:spPr/>
    </dgm:pt>
    <dgm:pt modelId="{71CBC76F-B292-4D61-88EC-1A13EE0CF7B4}" type="pres">
      <dgm:prSet presAssocID="{1948E0FA-FA7A-4F17-9469-93E927308504}" presName="node" presStyleLbl="node1" presStyleIdx="7" presStyleCnt="11">
        <dgm:presLayoutVars>
          <dgm:bulletEnabled val="1"/>
        </dgm:presLayoutVars>
      </dgm:prSet>
      <dgm:spPr/>
    </dgm:pt>
    <dgm:pt modelId="{F38ED17B-FD7E-4B6F-AB5C-A3BE4925A9D7}" type="pres">
      <dgm:prSet presAssocID="{27BFC8F2-F41D-4CC4-9FE0-D95BEBC13BD2}" presName="sibTrans" presStyleLbl="sibTrans1D1" presStyleIdx="7" presStyleCnt="10"/>
      <dgm:spPr/>
    </dgm:pt>
    <dgm:pt modelId="{290CF415-0C50-419C-A686-E9FF4594C385}" type="pres">
      <dgm:prSet presAssocID="{27BFC8F2-F41D-4CC4-9FE0-D95BEBC13BD2}" presName="connectorText" presStyleLbl="sibTrans1D1" presStyleIdx="7" presStyleCnt="10"/>
      <dgm:spPr/>
    </dgm:pt>
    <dgm:pt modelId="{7BB7E58A-F7BD-4A0D-98FD-C3499F50FFBD}" type="pres">
      <dgm:prSet presAssocID="{4DF9864A-C9AD-4FF5-930A-41C41DB1F79D}" presName="node" presStyleLbl="node1" presStyleIdx="8" presStyleCnt="11">
        <dgm:presLayoutVars>
          <dgm:bulletEnabled val="1"/>
        </dgm:presLayoutVars>
      </dgm:prSet>
      <dgm:spPr/>
    </dgm:pt>
    <dgm:pt modelId="{7DED25DE-5A4D-4801-A7CD-F19756AED1BA}" type="pres">
      <dgm:prSet presAssocID="{CA3E9BC9-DD92-433E-84E8-9092B6E07781}" presName="sibTrans" presStyleLbl="sibTrans1D1" presStyleIdx="8" presStyleCnt="10"/>
      <dgm:spPr/>
    </dgm:pt>
    <dgm:pt modelId="{24E9FB59-0EC6-4034-8B5E-CBABA3B2C3DC}" type="pres">
      <dgm:prSet presAssocID="{CA3E9BC9-DD92-433E-84E8-9092B6E07781}" presName="connectorText" presStyleLbl="sibTrans1D1" presStyleIdx="8" presStyleCnt="10"/>
      <dgm:spPr/>
    </dgm:pt>
    <dgm:pt modelId="{EE0D3F19-5C98-4848-95F8-965127AC0A3D}" type="pres">
      <dgm:prSet presAssocID="{87AD1B74-345D-4FC4-9032-0DE84571BA31}" presName="node" presStyleLbl="node1" presStyleIdx="9" presStyleCnt="11">
        <dgm:presLayoutVars>
          <dgm:bulletEnabled val="1"/>
        </dgm:presLayoutVars>
      </dgm:prSet>
      <dgm:spPr/>
    </dgm:pt>
    <dgm:pt modelId="{31C46E6E-E088-49DE-88D0-79F3A45CBBD4}" type="pres">
      <dgm:prSet presAssocID="{55F8E274-26C0-4D5B-BD14-E51B87E38187}" presName="sibTrans" presStyleLbl="sibTrans1D1" presStyleIdx="9" presStyleCnt="10"/>
      <dgm:spPr/>
    </dgm:pt>
    <dgm:pt modelId="{1314CC0F-577F-4AD5-AD4F-76B43E3EEC35}" type="pres">
      <dgm:prSet presAssocID="{55F8E274-26C0-4D5B-BD14-E51B87E38187}" presName="connectorText" presStyleLbl="sibTrans1D1" presStyleIdx="9" presStyleCnt="10"/>
      <dgm:spPr/>
    </dgm:pt>
    <dgm:pt modelId="{849C6C43-4B05-43B1-9EC3-84A9E34280B8}" type="pres">
      <dgm:prSet presAssocID="{1C128029-0EB2-4FC5-BD25-DF79C9AA0FCC}" presName="node" presStyleLbl="node1" presStyleIdx="10" presStyleCnt="11">
        <dgm:presLayoutVars>
          <dgm:bulletEnabled val="1"/>
        </dgm:presLayoutVars>
      </dgm:prSet>
      <dgm:spPr/>
    </dgm:pt>
  </dgm:ptLst>
  <dgm:cxnLst>
    <dgm:cxn modelId="{3A2A9D02-4A89-4943-89F2-0110FD87E063}" srcId="{DD893FE7-D8B0-4C91-A13D-A65C108D1138}" destId="{8DEEEAC9-0FD3-43F6-A563-9E9C3484757A}" srcOrd="4" destOrd="0" parTransId="{B4C3A294-C574-43FA-89CE-D9747A849A4E}" sibTransId="{F2CB0074-A24E-45EB-87DE-7A789B25D1F5}"/>
    <dgm:cxn modelId="{4690AD05-3025-4FEA-9406-FC236C743DCB}" type="presOf" srcId="{794D3595-41F7-4882-94E5-CCF1D42C0A92}" destId="{D6264808-5385-4492-8B36-FAFF4F5533C6}" srcOrd="1" destOrd="0" presId="urn:microsoft.com/office/officeart/2005/8/layout/bProcess3"/>
    <dgm:cxn modelId="{628A1107-023D-43EE-988C-CAC1EEB0209D}" type="presOf" srcId="{F2CB0074-A24E-45EB-87DE-7A789B25D1F5}" destId="{4ADBFBE3-9E13-439D-9C81-5864384E586D}" srcOrd="1" destOrd="0" presId="urn:microsoft.com/office/officeart/2005/8/layout/bProcess3"/>
    <dgm:cxn modelId="{479F2E08-2BE8-4A89-BEBA-DC1CE4C2F452}" srcId="{506368FA-D83D-4A14-AE7D-9EFD1DCAE698}" destId="{B8DCB272-19D3-408A-82F1-E16FE158C9E5}" srcOrd="1" destOrd="0" parTransId="{0680CFA1-D204-443E-961E-B1F73F689902}" sibTransId="{BD05E06D-5B0D-4A4D-9398-E978AF49E533}"/>
    <dgm:cxn modelId="{6E20A908-DA1A-40EA-980C-709E46F3CE62}" type="presOf" srcId="{1C3BAE36-A89C-49AF-9739-43E7442E6FFB}" destId="{A176B26E-36F3-45C1-AA70-59E06C61BE9F}" srcOrd="0" destOrd="0" presId="urn:microsoft.com/office/officeart/2005/8/layout/bProcess3"/>
    <dgm:cxn modelId="{A9004516-D5E0-425B-A3D1-1CE074F19ADF}" type="presOf" srcId="{87AD1B74-345D-4FC4-9032-0DE84571BA31}" destId="{EE0D3F19-5C98-4848-95F8-965127AC0A3D}" srcOrd="0" destOrd="0" presId="urn:microsoft.com/office/officeart/2005/8/layout/bProcess3"/>
    <dgm:cxn modelId="{8C6FCA16-FC6B-43AE-82F5-133203D4F27D}" type="presOf" srcId="{55F8E274-26C0-4D5B-BD14-E51B87E38187}" destId="{1314CC0F-577F-4AD5-AD4F-76B43E3EEC35}" srcOrd="1" destOrd="0" presId="urn:microsoft.com/office/officeart/2005/8/layout/bProcess3"/>
    <dgm:cxn modelId="{52480619-591E-4D1A-9A36-06090381A711}" type="presOf" srcId="{222F6129-D575-4778-8369-C41EEC1DA94C}" destId="{E5A6935F-EC06-404A-8CD3-2D9C5E7FD4A5}" srcOrd="0" destOrd="0" presId="urn:microsoft.com/office/officeart/2005/8/layout/bProcess3"/>
    <dgm:cxn modelId="{C1B8B81D-D14A-4B74-BB96-EFFEE7300F30}" type="presOf" srcId="{02461C63-53B6-46EA-A72B-1D3EC1AAEFBF}" destId="{EE0D3F19-5C98-4848-95F8-965127AC0A3D}" srcOrd="0" destOrd="2" presId="urn:microsoft.com/office/officeart/2005/8/layout/bProcess3"/>
    <dgm:cxn modelId="{7CE26624-40ED-4870-A0BC-600CCED3AFB4}" type="presOf" srcId="{1D94D795-01AC-448F-A85F-A4F6B73BEB6F}" destId="{49B8F8AC-50E9-41C5-AC3D-982F35244FC5}" srcOrd="1" destOrd="0" presId="urn:microsoft.com/office/officeart/2005/8/layout/bProcess3"/>
    <dgm:cxn modelId="{979B4D25-D108-4172-B2DD-6AABD7BEDB66}" srcId="{DD893FE7-D8B0-4C91-A13D-A65C108D1138}" destId="{4355A6D8-F66F-4323-B27F-87668C1ECBCE}" srcOrd="1" destOrd="0" parTransId="{24CBD2E3-F391-44CB-B2BE-F10709AA49D3}" sibTransId="{1C3BAE36-A89C-49AF-9739-43E7442E6FFB}"/>
    <dgm:cxn modelId="{449E7528-17C9-446C-BEF6-00E4F77F0B63}" type="presOf" srcId="{1C3BAE36-A89C-49AF-9739-43E7442E6FFB}" destId="{61EE29EC-5FC0-4635-89A4-B6DE0E993FB5}" srcOrd="1" destOrd="0" presId="urn:microsoft.com/office/officeart/2005/8/layout/bProcess3"/>
    <dgm:cxn modelId="{88017A2B-5693-4E9A-BF4D-9272AA5FEEB7}" type="presOf" srcId="{4355A6D8-F66F-4323-B27F-87668C1ECBCE}" destId="{CADBC71E-4800-4C5D-839A-852389B7BFF4}" srcOrd="0" destOrd="0" presId="urn:microsoft.com/office/officeart/2005/8/layout/bProcess3"/>
    <dgm:cxn modelId="{41147634-EAFA-4428-BC73-6B6368310E35}" type="presOf" srcId="{506368FA-D83D-4A14-AE7D-9EFD1DCAE698}" destId="{EE0D3F19-5C98-4848-95F8-965127AC0A3D}" srcOrd="0" destOrd="1" presId="urn:microsoft.com/office/officeart/2005/8/layout/bProcess3"/>
    <dgm:cxn modelId="{3F5C4936-1F73-4363-B167-51049BFF1159}" type="presOf" srcId="{CA3E9BC9-DD92-433E-84E8-9092B6E07781}" destId="{24E9FB59-0EC6-4034-8B5E-CBABA3B2C3DC}" srcOrd="1" destOrd="0" presId="urn:microsoft.com/office/officeart/2005/8/layout/bProcess3"/>
    <dgm:cxn modelId="{3316A238-FF3C-4584-AE72-935FDFB7E539}" srcId="{506368FA-D83D-4A14-AE7D-9EFD1DCAE698}" destId="{02461C63-53B6-46EA-A72B-1D3EC1AAEFBF}" srcOrd="0" destOrd="0" parTransId="{58046E6A-A7BC-4BD2-AB6B-E0924BCC9917}" sibTransId="{78220E08-4987-468F-B7B8-F3838B89771F}"/>
    <dgm:cxn modelId="{300E2B3B-28A0-4178-8474-671C37DD283F}" type="presOf" srcId="{D72DD28B-1E23-4FA7-B685-525EC204A289}" destId="{BF9E5305-B3B7-4851-8791-33C34A4107F6}" srcOrd="0" destOrd="0" presId="urn:microsoft.com/office/officeart/2005/8/layout/bProcess3"/>
    <dgm:cxn modelId="{C3F5853F-A811-4B9F-9520-CFD38EB77511}" type="presOf" srcId="{794D3595-41F7-4882-94E5-CCF1D42C0A92}" destId="{7D6867E9-C217-4720-B8E5-7D3CF435CBF8}" srcOrd="0" destOrd="0" presId="urn:microsoft.com/office/officeart/2005/8/layout/bProcess3"/>
    <dgm:cxn modelId="{C8A4A65F-4862-4142-A0F1-6264EFD7EB6E}" srcId="{DD893FE7-D8B0-4C91-A13D-A65C108D1138}" destId="{91CDDF24-C1EC-4413-8D1E-39EA47F003D1}" srcOrd="5" destOrd="0" parTransId="{5B290BB9-8458-45AD-ADC6-0ED353C69AF5}" sibTransId="{1D94D795-01AC-448F-A85F-A4F6B73BEB6F}"/>
    <dgm:cxn modelId="{0B23D967-F9D5-4D05-8987-C9B23D0CB2EF}" type="presOf" srcId="{91CDDF24-C1EC-4413-8D1E-39EA47F003D1}" destId="{B85F8910-3E0B-47C8-9BE8-52FDD69B5211}" srcOrd="0" destOrd="0" presId="urn:microsoft.com/office/officeart/2005/8/layout/bProcess3"/>
    <dgm:cxn modelId="{C417474A-0805-47F6-8DF7-2B7114B29D5F}" type="presOf" srcId="{1D94D795-01AC-448F-A85F-A4F6B73BEB6F}" destId="{C4DB7E0E-6378-4E99-A2B2-A00BEAE1DB06}" srcOrd="0" destOrd="0" presId="urn:microsoft.com/office/officeart/2005/8/layout/bProcess3"/>
    <dgm:cxn modelId="{8B108C4B-CE48-4D91-B5F3-20BACDE9105A}" srcId="{DD893FE7-D8B0-4C91-A13D-A65C108D1138}" destId="{4DF9864A-C9AD-4FF5-930A-41C41DB1F79D}" srcOrd="8" destOrd="0" parTransId="{30336732-1B4E-44AE-A199-926B36C4ED02}" sibTransId="{CA3E9BC9-DD92-433E-84E8-9092B6E07781}"/>
    <dgm:cxn modelId="{3442B36D-8106-4CAC-ACF4-EAFC35DA237C}" srcId="{87AD1B74-345D-4FC4-9032-0DE84571BA31}" destId="{506368FA-D83D-4A14-AE7D-9EFD1DCAE698}" srcOrd="0" destOrd="0" parTransId="{94C5DBA7-03E6-4B4B-96BE-3A0185EFB742}" sibTransId="{883F58BE-3071-4B7E-B296-7C27F806F2A2}"/>
    <dgm:cxn modelId="{8999F770-9588-4D16-AB5E-9709F6496522}" type="presOf" srcId="{0FEF0E3D-9BE6-4156-86EE-3631534B448A}" destId="{DD3EDEEF-AD9C-4462-88AA-6F0809355E43}" srcOrd="0" destOrd="1" presId="urn:microsoft.com/office/officeart/2005/8/layout/bProcess3"/>
    <dgm:cxn modelId="{248B2871-2B3F-4D9A-AC21-3F214F1F84DD}" srcId="{DD893FE7-D8B0-4C91-A13D-A65C108D1138}" destId="{990B22AA-11C3-4EB2-86E8-1B2071A657B1}" srcOrd="6" destOrd="0" parTransId="{C0246256-B001-4D3A-8D84-E70934CC1EA9}" sibTransId="{D7DE4970-DF14-4AAA-90F3-57FA905080D6}"/>
    <dgm:cxn modelId="{25306476-AA21-4AD1-8722-2BC9375BCA56}" srcId="{DD893FE7-D8B0-4C91-A13D-A65C108D1138}" destId="{1948E0FA-FA7A-4F17-9469-93E927308504}" srcOrd="7" destOrd="0" parTransId="{72C29BE7-E866-4288-8736-859F7FC2AD91}" sibTransId="{27BFC8F2-F41D-4CC4-9FE0-D95BEBC13BD2}"/>
    <dgm:cxn modelId="{67362059-FEE3-4891-9D6E-5C0F366E9547}" srcId="{DD893FE7-D8B0-4C91-A13D-A65C108D1138}" destId="{1C128029-0EB2-4FC5-BD25-DF79C9AA0FCC}" srcOrd="10" destOrd="0" parTransId="{94B0CC57-EF7C-478E-8E33-18E86CEF8F21}" sibTransId="{047BCD40-3FB6-4B51-B334-ED827BB0CA68}"/>
    <dgm:cxn modelId="{4345D893-32E7-4384-A8B4-8DDE4B28B5AE}" srcId="{DD893FE7-D8B0-4C91-A13D-A65C108D1138}" destId="{2E5D5033-D55E-4F8E-AC47-6E233F0E2A99}" srcOrd="0" destOrd="0" parTransId="{D14330EC-09F4-4C16-B23D-81DC118FC0A0}" sibTransId="{222F6129-D575-4778-8369-C41EEC1DA94C}"/>
    <dgm:cxn modelId="{63A13899-6BD4-4A08-8DD4-95487C8AFB48}" srcId="{4DF9864A-C9AD-4FF5-930A-41C41DB1F79D}" destId="{74DB2101-377A-47E4-B9A5-AB31F1C1DE88}" srcOrd="1" destOrd="0" parTransId="{15562E44-43EE-44B8-B523-5380DD2BC984}" sibTransId="{AFA01446-9891-4975-8921-8D59D4421431}"/>
    <dgm:cxn modelId="{96BA6699-A7DA-4647-9011-9FAAC1AD68B4}" type="presOf" srcId="{4A8ED61F-651B-4133-8432-996D730CA64C}" destId="{AF468117-5A8F-4DCD-8F8D-E0EBCC1BF9F7}" srcOrd="1" destOrd="0" presId="urn:microsoft.com/office/officeart/2005/8/layout/bProcess3"/>
    <dgm:cxn modelId="{F7E60C9B-61B6-426D-9F0F-D11DC01EB7E2}" type="presOf" srcId="{27BFC8F2-F41D-4CC4-9FE0-D95BEBC13BD2}" destId="{F38ED17B-FD7E-4B6F-AB5C-A3BE4925A9D7}" srcOrd="0" destOrd="0" presId="urn:microsoft.com/office/officeart/2005/8/layout/bProcess3"/>
    <dgm:cxn modelId="{2EA6269F-AC1C-430F-B6C6-5ADD55FA8DDF}" type="presOf" srcId="{55F8E274-26C0-4D5B-BD14-E51B87E38187}" destId="{31C46E6E-E088-49DE-88D0-79F3A45CBBD4}" srcOrd="0" destOrd="0" presId="urn:microsoft.com/office/officeart/2005/8/layout/bProcess3"/>
    <dgm:cxn modelId="{2A5667A6-C97A-4DE7-B87F-57A440DB4B73}" type="presOf" srcId="{CA3E9BC9-DD92-433E-84E8-9092B6E07781}" destId="{7DED25DE-5A4D-4801-A7CD-F19756AED1BA}" srcOrd="0" destOrd="0" presId="urn:microsoft.com/office/officeart/2005/8/layout/bProcess3"/>
    <dgm:cxn modelId="{7DA229A9-0492-4DDD-903C-6CF42ECD0D1F}" type="presOf" srcId="{2E5D5033-D55E-4F8E-AC47-6E233F0E2A99}" destId="{0F97661F-8DFF-41D3-9193-6B7E3B22F098}" srcOrd="0" destOrd="0" presId="urn:microsoft.com/office/officeart/2005/8/layout/bProcess3"/>
    <dgm:cxn modelId="{ECC7AFAA-705C-4016-A4BE-797FFE8384FA}" type="presOf" srcId="{27BFC8F2-F41D-4CC4-9FE0-D95BEBC13BD2}" destId="{290CF415-0C50-419C-A686-E9FF4594C385}" srcOrd="1" destOrd="0" presId="urn:microsoft.com/office/officeart/2005/8/layout/bProcess3"/>
    <dgm:cxn modelId="{491554AB-835B-47C8-B361-08A052FE83E8}" type="presOf" srcId="{F2CB0074-A24E-45EB-87DE-7A789B25D1F5}" destId="{FF377F87-4881-4039-B222-A4DB861830DF}" srcOrd="0" destOrd="0" presId="urn:microsoft.com/office/officeart/2005/8/layout/bProcess3"/>
    <dgm:cxn modelId="{2871D5AD-59B4-47CD-AC8E-0AC0F4DE3B16}" type="presOf" srcId="{990B22AA-11C3-4EB2-86E8-1B2071A657B1}" destId="{DD3EDEEF-AD9C-4462-88AA-6F0809355E43}" srcOrd="0" destOrd="0" presId="urn:microsoft.com/office/officeart/2005/8/layout/bProcess3"/>
    <dgm:cxn modelId="{F059EAAE-6050-4FDA-89E0-A59096D679EB}" srcId="{DD893FE7-D8B0-4C91-A13D-A65C108D1138}" destId="{D68186C7-69B1-4613-8C93-898BA6C378CE}" srcOrd="2" destOrd="0" parTransId="{456E6256-DEF7-422B-B9AC-8DAC9174DB44}" sibTransId="{794D3595-41F7-4882-94E5-CCF1D42C0A92}"/>
    <dgm:cxn modelId="{73E453C0-4BCD-4AF2-B8EA-F7D631AB333B}" type="presOf" srcId="{BEDFF5CD-3505-4E1D-B464-3EB2F058E2FE}" destId="{7BB7E58A-F7BD-4A0D-98FD-C3499F50FFBD}" srcOrd="0" destOrd="1" presId="urn:microsoft.com/office/officeart/2005/8/layout/bProcess3"/>
    <dgm:cxn modelId="{0915A0C3-1650-4807-9DA9-953A324D2674}" type="presOf" srcId="{222F6129-D575-4778-8369-C41EEC1DA94C}" destId="{943B766B-71C5-49D5-B631-78223F395F57}" srcOrd="1" destOrd="0" presId="urn:microsoft.com/office/officeart/2005/8/layout/bProcess3"/>
    <dgm:cxn modelId="{446122C9-B824-4EDB-AE4A-25D30D15D56A}" type="presOf" srcId="{D7DE4970-DF14-4AAA-90F3-57FA905080D6}" destId="{555DE7BB-0EB9-4492-A8E0-E155C262CBE8}" srcOrd="0" destOrd="0" presId="urn:microsoft.com/office/officeart/2005/8/layout/bProcess3"/>
    <dgm:cxn modelId="{069FC7C9-0B62-4B20-946A-E831558FC56C}" srcId="{4DF9864A-C9AD-4FF5-930A-41C41DB1F79D}" destId="{BEDFF5CD-3505-4E1D-B464-3EB2F058E2FE}" srcOrd="0" destOrd="0" parTransId="{62E74B98-58E9-486C-9ABD-80FF56B6ACFB}" sibTransId="{EF761831-B0C8-4A8D-AE95-3A0C4043EF60}"/>
    <dgm:cxn modelId="{FAD6C5CF-B131-4166-83B5-1D4307E263EF}" srcId="{DD893FE7-D8B0-4C91-A13D-A65C108D1138}" destId="{D72DD28B-1E23-4FA7-B685-525EC204A289}" srcOrd="3" destOrd="0" parTransId="{7E10BEC8-E284-43C5-A4EC-633AA6762EA6}" sibTransId="{4A8ED61F-651B-4133-8432-996D730CA64C}"/>
    <dgm:cxn modelId="{C175E7D4-63F8-458E-941B-A3B5BF6CE205}" type="presOf" srcId="{1C128029-0EB2-4FC5-BD25-DF79C9AA0FCC}" destId="{849C6C43-4B05-43B1-9EC3-84A9E34280B8}" srcOrd="0" destOrd="0" presId="urn:microsoft.com/office/officeart/2005/8/layout/bProcess3"/>
    <dgm:cxn modelId="{95D30BD6-36F1-4540-B1E1-AC235F393581}" type="presOf" srcId="{4DF9864A-C9AD-4FF5-930A-41C41DB1F79D}" destId="{7BB7E58A-F7BD-4A0D-98FD-C3499F50FFBD}" srcOrd="0" destOrd="0" presId="urn:microsoft.com/office/officeart/2005/8/layout/bProcess3"/>
    <dgm:cxn modelId="{B4ED71D8-1E56-460C-B6E8-037A71FE82EF}" type="presOf" srcId="{D7DE4970-DF14-4AAA-90F3-57FA905080D6}" destId="{71CFBCEC-B3F0-476A-B3EF-42C3226F86C9}" srcOrd="1" destOrd="0" presId="urn:microsoft.com/office/officeart/2005/8/layout/bProcess3"/>
    <dgm:cxn modelId="{79D42BDD-8457-409E-BFD7-51A919278A47}" type="presOf" srcId="{DD893FE7-D8B0-4C91-A13D-A65C108D1138}" destId="{5202EF81-1EC5-47BE-979F-414162C5BAA5}" srcOrd="0" destOrd="0" presId="urn:microsoft.com/office/officeart/2005/8/layout/bProcess3"/>
    <dgm:cxn modelId="{B15764DF-883A-4E58-A97D-74FB9E9E8A40}" type="presOf" srcId="{B8DCB272-19D3-408A-82F1-E16FE158C9E5}" destId="{EE0D3F19-5C98-4848-95F8-965127AC0A3D}" srcOrd="0" destOrd="3" presId="urn:microsoft.com/office/officeart/2005/8/layout/bProcess3"/>
    <dgm:cxn modelId="{885571E6-C12C-4DF4-94E7-3224F7BDFC5A}" type="presOf" srcId="{74DB2101-377A-47E4-B9A5-AB31F1C1DE88}" destId="{7BB7E58A-F7BD-4A0D-98FD-C3499F50FFBD}" srcOrd="0" destOrd="2" presId="urn:microsoft.com/office/officeart/2005/8/layout/bProcess3"/>
    <dgm:cxn modelId="{E54BDBE8-C786-40F7-8610-4B25640FEBF3}" type="presOf" srcId="{1948E0FA-FA7A-4F17-9469-93E927308504}" destId="{71CBC76F-B292-4D61-88EC-1A13EE0CF7B4}" srcOrd="0" destOrd="0" presId="urn:microsoft.com/office/officeart/2005/8/layout/bProcess3"/>
    <dgm:cxn modelId="{A97487EB-D62B-493D-8237-2FED71961F60}" srcId="{990B22AA-11C3-4EB2-86E8-1B2071A657B1}" destId="{0FEF0E3D-9BE6-4156-86EE-3631534B448A}" srcOrd="0" destOrd="0" parTransId="{1DF598C7-7772-4EF9-8F6E-95C95FBA3E7D}" sibTransId="{ED80FB42-62D6-434D-9282-98583E1F9C3C}"/>
    <dgm:cxn modelId="{0550A3EE-802A-4FC8-B0AE-085CC7988E79}" srcId="{DD893FE7-D8B0-4C91-A13D-A65C108D1138}" destId="{87AD1B74-345D-4FC4-9032-0DE84571BA31}" srcOrd="9" destOrd="0" parTransId="{6B2FAEFA-7A6C-45FA-91D1-D38CBFC54C38}" sibTransId="{55F8E274-26C0-4D5B-BD14-E51B87E38187}"/>
    <dgm:cxn modelId="{38B750F2-B998-4D24-A194-80AE9C8A8B41}" type="presOf" srcId="{4A8ED61F-651B-4133-8432-996D730CA64C}" destId="{AEC75A85-CD04-4EB5-B780-5B11B1FE8196}" srcOrd="0" destOrd="0" presId="urn:microsoft.com/office/officeart/2005/8/layout/bProcess3"/>
    <dgm:cxn modelId="{7B49AEF6-17EE-488B-BDCC-99E90F8B9E12}" type="presOf" srcId="{D68186C7-69B1-4613-8C93-898BA6C378CE}" destId="{939348ED-BC93-4301-A392-76A42D8DB8AB}" srcOrd="0" destOrd="0" presId="urn:microsoft.com/office/officeart/2005/8/layout/bProcess3"/>
    <dgm:cxn modelId="{8235ACFB-F9F0-4A8B-884E-653B200E43AE}" type="presOf" srcId="{8DEEEAC9-0FD3-43F6-A563-9E9C3484757A}" destId="{8779AA41-A8E2-40FF-B29F-AF8B8A47B933}" srcOrd="0" destOrd="0" presId="urn:microsoft.com/office/officeart/2005/8/layout/bProcess3"/>
    <dgm:cxn modelId="{856E1F39-1713-478E-A81A-DA25C12A7525}" type="presParOf" srcId="{5202EF81-1EC5-47BE-979F-414162C5BAA5}" destId="{0F97661F-8DFF-41D3-9193-6B7E3B22F098}" srcOrd="0" destOrd="0" presId="urn:microsoft.com/office/officeart/2005/8/layout/bProcess3"/>
    <dgm:cxn modelId="{1483A60B-A671-4D3A-B4E2-85697DB10444}" type="presParOf" srcId="{5202EF81-1EC5-47BE-979F-414162C5BAA5}" destId="{E5A6935F-EC06-404A-8CD3-2D9C5E7FD4A5}" srcOrd="1" destOrd="0" presId="urn:microsoft.com/office/officeart/2005/8/layout/bProcess3"/>
    <dgm:cxn modelId="{7764835B-73C4-4318-B3A3-BFCA02786AEF}" type="presParOf" srcId="{E5A6935F-EC06-404A-8CD3-2D9C5E7FD4A5}" destId="{943B766B-71C5-49D5-B631-78223F395F57}" srcOrd="0" destOrd="0" presId="urn:microsoft.com/office/officeart/2005/8/layout/bProcess3"/>
    <dgm:cxn modelId="{01CEA988-405D-4DB7-B4F3-7130D2E2B350}" type="presParOf" srcId="{5202EF81-1EC5-47BE-979F-414162C5BAA5}" destId="{CADBC71E-4800-4C5D-839A-852389B7BFF4}" srcOrd="2" destOrd="0" presId="urn:microsoft.com/office/officeart/2005/8/layout/bProcess3"/>
    <dgm:cxn modelId="{511F18C3-ECC0-4E76-86AF-B76F582EB3CC}" type="presParOf" srcId="{5202EF81-1EC5-47BE-979F-414162C5BAA5}" destId="{A176B26E-36F3-45C1-AA70-59E06C61BE9F}" srcOrd="3" destOrd="0" presId="urn:microsoft.com/office/officeart/2005/8/layout/bProcess3"/>
    <dgm:cxn modelId="{399494EF-6709-47B9-9C9B-5BF36AEB1F7F}" type="presParOf" srcId="{A176B26E-36F3-45C1-AA70-59E06C61BE9F}" destId="{61EE29EC-5FC0-4635-89A4-B6DE0E993FB5}" srcOrd="0" destOrd="0" presId="urn:microsoft.com/office/officeart/2005/8/layout/bProcess3"/>
    <dgm:cxn modelId="{0FD93D10-19E7-4C27-8B0B-70CD1D0E6E27}" type="presParOf" srcId="{5202EF81-1EC5-47BE-979F-414162C5BAA5}" destId="{939348ED-BC93-4301-A392-76A42D8DB8AB}" srcOrd="4" destOrd="0" presId="urn:microsoft.com/office/officeart/2005/8/layout/bProcess3"/>
    <dgm:cxn modelId="{55CBFF9C-1715-4CDE-B1AD-1C4CCE4C192C}" type="presParOf" srcId="{5202EF81-1EC5-47BE-979F-414162C5BAA5}" destId="{7D6867E9-C217-4720-B8E5-7D3CF435CBF8}" srcOrd="5" destOrd="0" presId="urn:microsoft.com/office/officeart/2005/8/layout/bProcess3"/>
    <dgm:cxn modelId="{DC1FCB83-FB1F-4A41-924D-DF345552EC72}" type="presParOf" srcId="{7D6867E9-C217-4720-B8E5-7D3CF435CBF8}" destId="{D6264808-5385-4492-8B36-FAFF4F5533C6}" srcOrd="0" destOrd="0" presId="urn:microsoft.com/office/officeart/2005/8/layout/bProcess3"/>
    <dgm:cxn modelId="{A6E79AAE-DF1B-4300-91ED-5491CF0CB96A}" type="presParOf" srcId="{5202EF81-1EC5-47BE-979F-414162C5BAA5}" destId="{BF9E5305-B3B7-4851-8791-33C34A4107F6}" srcOrd="6" destOrd="0" presId="urn:microsoft.com/office/officeart/2005/8/layout/bProcess3"/>
    <dgm:cxn modelId="{18365162-47DA-40F4-8FBC-252CE89B13E0}" type="presParOf" srcId="{5202EF81-1EC5-47BE-979F-414162C5BAA5}" destId="{AEC75A85-CD04-4EB5-B780-5B11B1FE8196}" srcOrd="7" destOrd="0" presId="urn:microsoft.com/office/officeart/2005/8/layout/bProcess3"/>
    <dgm:cxn modelId="{7AD5EB55-81BC-47EB-A78C-46A9E273CB4D}" type="presParOf" srcId="{AEC75A85-CD04-4EB5-B780-5B11B1FE8196}" destId="{AF468117-5A8F-4DCD-8F8D-E0EBCC1BF9F7}" srcOrd="0" destOrd="0" presId="urn:microsoft.com/office/officeart/2005/8/layout/bProcess3"/>
    <dgm:cxn modelId="{23B601A7-CA20-4FA2-B403-CF0C3CBC1423}" type="presParOf" srcId="{5202EF81-1EC5-47BE-979F-414162C5BAA5}" destId="{8779AA41-A8E2-40FF-B29F-AF8B8A47B933}" srcOrd="8" destOrd="0" presId="urn:microsoft.com/office/officeart/2005/8/layout/bProcess3"/>
    <dgm:cxn modelId="{0D3E76D5-CEB1-40D2-9BE1-290FE57C312D}" type="presParOf" srcId="{5202EF81-1EC5-47BE-979F-414162C5BAA5}" destId="{FF377F87-4881-4039-B222-A4DB861830DF}" srcOrd="9" destOrd="0" presId="urn:microsoft.com/office/officeart/2005/8/layout/bProcess3"/>
    <dgm:cxn modelId="{341009A4-F516-41BE-84E1-90B5312126F6}" type="presParOf" srcId="{FF377F87-4881-4039-B222-A4DB861830DF}" destId="{4ADBFBE3-9E13-439D-9C81-5864384E586D}" srcOrd="0" destOrd="0" presId="urn:microsoft.com/office/officeart/2005/8/layout/bProcess3"/>
    <dgm:cxn modelId="{D40A34BA-22D0-4F2D-9AF5-4D5B42C220CC}" type="presParOf" srcId="{5202EF81-1EC5-47BE-979F-414162C5BAA5}" destId="{B85F8910-3E0B-47C8-9BE8-52FDD69B5211}" srcOrd="10" destOrd="0" presId="urn:microsoft.com/office/officeart/2005/8/layout/bProcess3"/>
    <dgm:cxn modelId="{2DB3A866-7925-4A61-8BFF-FA6843FDEA66}" type="presParOf" srcId="{5202EF81-1EC5-47BE-979F-414162C5BAA5}" destId="{C4DB7E0E-6378-4E99-A2B2-A00BEAE1DB06}" srcOrd="11" destOrd="0" presId="urn:microsoft.com/office/officeart/2005/8/layout/bProcess3"/>
    <dgm:cxn modelId="{0C5704B2-C6D6-46A7-AF22-EF2738F2C328}" type="presParOf" srcId="{C4DB7E0E-6378-4E99-A2B2-A00BEAE1DB06}" destId="{49B8F8AC-50E9-41C5-AC3D-982F35244FC5}" srcOrd="0" destOrd="0" presId="urn:microsoft.com/office/officeart/2005/8/layout/bProcess3"/>
    <dgm:cxn modelId="{730BFC3E-954A-4853-B195-6A091AEA056F}" type="presParOf" srcId="{5202EF81-1EC5-47BE-979F-414162C5BAA5}" destId="{DD3EDEEF-AD9C-4462-88AA-6F0809355E43}" srcOrd="12" destOrd="0" presId="urn:microsoft.com/office/officeart/2005/8/layout/bProcess3"/>
    <dgm:cxn modelId="{72DF2F74-01B3-44A3-9C46-D6EBDE15A71D}" type="presParOf" srcId="{5202EF81-1EC5-47BE-979F-414162C5BAA5}" destId="{555DE7BB-0EB9-4492-A8E0-E155C262CBE8}" srcOrd="13" destOrd="0" presId="urn:microsoft.com/office/officeart/2005/8/layout/bProcess3"/>
    <dgm:cxn modelId="{815FE47E-913E-4F68-825F-6062F6655259}" type="presParOf" srcId="{555DE7BB-0EB9-4492-A8E0-E155C262CBE8}" destId="{71CFBCEC-B3F0-476A-B3EF-42C3226F86C9}" srcOrd="0" destOrd="0" presId="urn:microsoft.com/office/officeart/2005/8/layout/bProcess3"/>
    <dgm:cxn modelId="{20EE1134-452A-4A64-B13D-66BDCE7AC058}" type="presParOf" srcId="{5202EF81-1EC5-47BE-979F-414162C5BAA5}" destId="{71CBC76F-B292-4D61-88EC-1A13EE0CF7B4}" srcOrd="14" destOrd="0" presId="urn:microsoft.com/office/officeart/2005/8/layout/bProcess3"/>
    <dgm:cxn modelId="{ED891BA0-5466-4169-8985-E448E7616A1A}" type="presParOf" srcId="{5202EF81-1EC5-47BE-979F-414162C5BAA5}" destId="{F38ED17B-FD7E-4B6F-AB5C-A3BE4925A9D7}" srcOrd="15" destOrd="0" presId="urn:microsoft.com/office/officeart/2005/8/layout/bProcess3"/>
    <dgm:cxn modelId="{AAC78A42-9A4F-403C-B169-C96D478F24BA}" type="presParOf" srcId="{F38ED17B-FD7E-4B6F-AB5C-A3BE4925A9D7}" destId="{290CF415-0C50-419C-A686-E9FF4594C385}" srcOrd="0" destOrd="0" presId="urn:microsoft.com/office/officeart/2005/8/layout/bProcess3"/>
    <dgm:cxn modelId="{276C853D-0A61-485F-8544-CA3DFE90998E}" type="presParOf" srcId="{5202EF81-1EC5-47BE-979F-414162C5BAA5}" destId="{7BB7E58A-F7BD-4A0D-98FD-C3499F50FFBD}" srcOrd="16" destOrd="0" presId="urn:microsoft.com/office/officeart/2005/8/layout/bProcess3"/>
    <dgm:cxn modelId="{1611900E-A17A-4242-8C7E-A8FD64013A06}" type="presParOf" srcId="{5202EF81-1EC5-47BE-979F-414162C5BAA5}" destId="{7DED25DE-5A4D-4801-A7CD-F19756AED1BA}" srcOrd="17" destOrd="0" presId="urn:microsoft.com/office/officeart/2005/8/layout/bProcess3"/>
    <dgm:cxn modelId="{A3D8F2AB-223C-4847-A568-22EA926691B1}" type="presParOf" srcId="{7DED25DE-5A4D-4801-A7CD-F19756AED1BA}" destId="{24E9FB59-0EC6-4034-8B5E-CBABA3B2C3DC}" srcOrd="0" destOrd="0" presId="urn:microsoft.com/office/officeart/2005/8/layout/bProcess3"/>
    <dgm:cxn modelId="{00D1B178-278B-4C60-AB85-9CB8D32FFB78}" type="presParOf" srcId="{5202EF81-1EC5-47BE-979F-414162C5BAA5}" destId="{EE0D3F19-5C98-4848-95F8-965127AC0A3D}" srcOrd="18" destOrd="0" presId="urn:microsoft.com/office/officeart/2005/8/layout/bProcess3"/>
    <dgm:cxn modelId="{2F10AE2E-D0B5-4ED6-A742-53B226B78CD5}" type="presParOf" srcId="{5202EF81-1EC5-47BE-979F-414162C5BAA5}" destId="{31C46E6E-E088-49DE-88D0-79F3A45CBBD4}" srcOrd="19" destOrd="0" presId="urn:microsoft.com/office/officeart/2005/8/layout/bProcess3"/>
    <dgm:cxn modelId="{8E415A7E-7ED7-423A-8C79-F08AC21ED703}" type="presParOf" srcId="{31C46E6E-E088-49DE-88D0-79F3A45CBBD4}" destId="{1314CC0F-577F-4AD5-AD4F-76B43E3EEC35}" srcOrd="0" destOrd="0" presId="urn:microsoft.com/office/officeart/2005/8/layout/bProcess3"/>
    <dgm:cxn modelId="{F67A3ACE-1E2A-46C9-83BF-A00D58A99B3C}" type="presParOf" srcId="{5202EF81-1EC5-47BE-979F-414162C5BAA5}" destId="{849C6C43-4B05-43B1-9EC3-84A9E34280B8}" srcOrd="20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5A6935F-EC06-404A-8CD3-2D9C5E7FD4A5}">
      <dsp:nvSpPr>
        <dsp:cNvPr id="0" name=""/>
        <dsp:cNvSpPr/>
      </dsp:nvSpPr>
      <dsp:spPr>
        <a:xfrm>
          <a:off x="2008311" y="530882"/>
          <a:ext cx="41082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0827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SG" sz="1100" kern="1200"/>
        </a:p>
      </dsp:txBody>
      <dsp:txXfrm>
        <a:off x="2202690" y="574394"/>
        <a:ext cx="22071" cy="4414"/>
      </dsp:txXfrm>
    </dsp:sp>
    <dsp:sp modelId="{0F97661F-8DFF-41D3-9193-6B7E3B22F098}">
      <dsp:nvSpPr>
        <dsp:cNvPr id="0" name=""/>
        <dsp:cNvSpPr/>
      </dsp:nvSpPr>
      <dsp:spPr>
        <a:xfrm>
          <a:off x="90861" y="826"/>
          <a:ext cx="1919250" cy="115155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SG" sz="1100" kern="1200" dirty="0"/>
            <a:t>Loading dataset into R</a:t>
          </a:r>
        </a:p>
      </dsp:txBody>
      <dsp:txXfrm>
        <a:off x="90861" y="826"/>
        <a:ext cx="1919250" cy="1151550"/>
      </dsp:txXfrm>
    </dsp:sp>
    <dsp:sp modelId="{A176B26E-36F3-45C1-AA70-59E06C61BE9F}">
      <dsp:nvSpPr>
        <dsp:cNvPr id="0" name=""/>
        <dsp:cNvSpPr/>
      </dsp:nvSpPr>
      <dsp:spPr>
        <a:xfrm>
          <a:off x="4368990" y="530882"/>
          <a:ext cx="41082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0827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SG" sz="1100" kern="1200"/>
        </a:p>
      </dsp:txBody>
      <dsp:txXfrm>
        <a:off x="4563368" y="574394"/>
        <a:ext cx="22071" cy="4414"/>
      </dsp:txXfrm>
    </dsp:sp>
    <dsp:sp modelId="{CADBC71E-4800-4C5D-839A-852389B7BFF4}">
      <dsp:nvSpPr>
        <dsp:cNvPr id="0" name=""/>
        <dsp:cNvSpPr/>
      </dsp:nvSpPr>
      <dsp:spPr>
        <a:xfrm>
          <a:off x="2451539" y="826"/>
          <a:ext cx="1919250" cy="115155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100" kern="1200" dirty="0"/>
            <a:t>Concatenate </a:t>
          </a:r>
          <a:r>
            <a:rPr lang="en-SG" sz="1100" i="1" kern="1200" dirty="0"/>
            <a:t>'</a:t>
          </a:r>
          <a:r>
            <a:rPr lang="en-SG" sz="1100" i="1" kern="1200" dirty="0" err="1"/>
            <a:t>shopid'</a:t>
          </a:r>
          <a:r>
            <a:rPr lang="en-SG" sz="1100" i="1" kern="1200" dirty="0"/>
            <a:t> </a:t>
          </a:r>
          <a:r>
            <a:rPr lang="en-SG" sz="1100" kern="1200" dirty="0"/>
            <a:t>and </a:t>
          </a:r>
          <a:r>
            <a:rPr lang="en-SG" sz="1100" i="1" kern="1200" dirty="0"/>
            <a:t>'</a:t>
          </a:r>
          <a:r>
            <a:rPr lang="en-SG" sz="1100" i="1" kern="1200" dirty="0" err="1"/>
            <a:t>userid'</a:t>
          </a:r>
          <a:endParaRPr lang="en-SG" sz="1100" i="1" kern="1200" dirty="0"/>
        </a:p>
      </dsp:txBody>
      <dsp:txXfrm>
        <a:off x="2451539" y="826"/>
        <a:ext cx="1919250" cy="1151550"/>
      </dsp:txXfrm>
    </dsp:sp>
    <dsp:sp modelId="{7D6867E9-C217-4720-B8E5-7D3CF435CBF8}">
      <dsp:nvSpPr>
        <dsp:cNvPr id="0" name=""/>
        <dsp:cNvSpPr/>
      </dsp:nvSpPr>
      <dsp:spPr>
        <a:xfrm>
          <a:off x="6729668" y="530882"/>
          <a:ext cx="41082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0827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SG" sz="1100" kern="1200"/>
        </a:p>
      </dsp:txBody>
      <dsp:txXfrm>
        <a:off x="6924046" y="574394"/>
        <a:ext cx="22071" cy="4414"/>
      </dsp:txXfrm>
    </dsp:sp>
    <dsp:sp modelId="{939348ED-BC93-4301-A392-76A42D8DB8AB}">
      <dsp:nvSpPr>
        <dsp:cNvPr id="0" name=""/>
        <dsp:cNvSpPr/>
      </dsp:nvSpPr>
      <dsp:spPr>
        <a:xfrm>
          <a:off x="4812217" y="826"/>
          <a:ext cx="1919250" cy="115155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/>
            <a:t>Set </a:t>
          </a:r>
          <a:r>
            <a:rPr lang="en-GB" sz="1100" i="1" kern="1200" dirty="0"/>
            <a:t>'</a:t>
          </a:r>
          <a:r>
            <a:rPr lang="en-GB" sz="1100" i="1" kern="1200" dirty="0" err="1"/>
            <a:t>event_time</a:t>
          </a:r>
          <a:r>
            <a:rPr lang="en-GB" sz="1100" kern="1200" dirty="0" err="1"/>
            <a:t>'</a:t>
          </a:r>
          <a:r>
            <a:rPr lang="en-GB" sz="1100" kern="1200" dirty="0"/>
            <a:t> in date and time format</a:t>
          </a:r>
        </a:p>
      </dsp:txBody>
      <dsp:txXfrm>
        <a:off x="4812217" y="826"/>
        <a:ext cx="1919250" cy="1151550"/>
      </dsp:txXfrm>
    </dsp:sp>
    <dsp:sp modelId="{AEC75A85-CD04-4EB5-B780-5B11B1FE8196}">
      <dsp:nvSpPr>
        <dsp:cNvPr id="0" name=""/>
        <dsp:cNvSpPr/>
      </dsp:nvSpPr>
      <dsp:spPr>
        <a:xfrm>
          <a:off x="9090346" y="530882"/>
          <a:ext cx="41082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0827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SG" sz="1100" kern="1200"/>
        </a:p>
      </dsp:txBody>
      <dsp:txXfrm>
        <a:off x="9284724" y="574394"/>
        <a:ext cx="22071" cy="4414"/>
      </dsp:txXfrm>
    </dsp:sp>
    <dsp:sp modelId="{BF9E5305-B3B7-4851-8791-33C34A4107F6}">
      <dsp:nvSpPr>
        <dsp:cNvPr id="0" name=""/>
        <dsp:cNvSpPr/>
      </dsp:nvSpPr>
      <dsp:spPr>
        <a:xfrm>
          <a:off x="7172895" y="826"/>
          <a:ext cx="1919250" cy="115155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/>
            <a:t>Arrange </a:t>
          </a:r>
          <a:r>
            <a:rPr lang="en-GB" sz="1100" i="1" kern="1200" dirty="0"/>
            <a:t>'</a:t>
          </a:r>
          <a:r>
            <a:rPr lang="en-GB" sz="1100" i="1" kern="1200" dirty="0" err="1"/>
            <a:t>shopid_userid'</a:t>
          </a:r>
          <a:r>
            <a:rPr lang="en-GB" sz="1100" i="1" kern="1200" dirty="0"/>
            <a:t> </a:t>
          </a:r>
          <a:r>
            <a:rPr lang="en-GB" sz="1100" kern="1200" dirty="0"/>
            <a:t>by ascending order</a:t>
          </a:r>
        </a:p>
      </dsp:txBody>
      <dsp:txXfrm>
        <a:off x="7172895" y="826"/>
        <a:ext cx="1919250" cy="1151550"/>
      </dsp:txXfrm>
    </dsp:sp>
    <dsp:sp modelId="{FF377F87-4881-4039-B222-A4DB861830DF}">
      <dsp:nvSpPr>
        <dsp:cNvPr id="0" name=""/>
        <dsp:cNvSpPr/>
      </dsp:nvSpPr>
      <dsp:spPr>
        <a:xfrm>
          <a:off x="1050486" y="1150577"/>
          <a:ext cx="9442712" cy="410827"/>
        </a:xfrm>
        <a:custGeom>
          <a:avLst/>
          <a:gdLst/>
          <a:ahLst/>
          <a:cxnLst/>
          <a:rect l="0" t="0" r="0" b="0"/>
          <a:pathLst>
            <a:path>
              <a:moveTo>
                <a:pt x="9442712" y="0"/>
              </a:moveTo>
              <a:lnTo>
                <a:pt x="9442712" y="222513"/>
              </a:lnTo>
              <a:lnTo>
                <a:pt x="0" y="222513"/>
              </a:lnTo>
              <a:lnTo>
                <a:pt x="0" y="410827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SG" sz="1100" kern="1200"/>
        </a:p>
      </dsp:txBody>
      <dsp:txXfrm>
        <a:off x="5535517" y="1353783"/>
        <a:ext cx="472651" cy="4414"/>
      </dsp:txXfrm>
    </dsp:sp>
    <dsp:sp modelId="{8779AA41-A8E2-40FF-B29F-AF8B8A47B933}">
      <dsp:nvSpPr>
        <dsp:cNvPr id="0" name=""/>
        <dsp:cNvSpPr/>
      </dsp:nvSpPr>
      <dsp:spPr>
        <a:xfrm>
          <a:off x="9533574" y="826"/>
          <a:ext cx="1919250" cy="115155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100" kern="1200" dirty="0"/>
            <a:t>Identify duplicated values in </a:t>
          </a:r>
          <a:r>
            <a:rPr lang="en-SG" sz="1100" i="1" kern="1200" dirty="0"/>
            <a:t>'</a:t>
          </a:r>
          <a:r>
            <a:rPr lang="en-SG" sz="1100" i="1" kern="1200" dirty="0" err="1"/>
            <a:t>shopid_userid'</a:t>
          </a:r>
          <a:endParaRPr lang="en-SG" sz="1100" i="1" kern="1200" dirty="0"/>
        </a:p>
      </dsp:txBody>
      <dsp:txXfrm>
        <a:off x="9533574" y="826"/>
        <a:ext cx="1919250" cy="1151550"/>
      </dsp:txXfrm>
    </dsp:sp>
    <dsp:sp modelId="{C4DB7E0E-6378-4E99-A2B2-A00BEAE1DB06}">
      <dsp:nvSpPr>
        <dsp:cNvPr id="0" name=""/>
        <dsp:cNvSpPr/>
      </dsp:nvSpPr>
      <dsp:spPr>
        <a:xfrm>
          <a:off x="2008311" y="2123859"/>
          <a:ext cx="41082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0827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SG" sz="1100" kern="1200"/>
        </a:p>
      </dsp:txBody>
      <dsp:txXfrm>
        <a:off x="2202690" y="2167372"/>
        <a:ext cx="22071" cy="4414"/>
      </dsp:txXfrm>
    </dsp:sp>
    <dsp:sp modelId="{B85F8910-3E0B-47C8-9BE8-52FDD69B5211}">
      <dsp:nvSpPr>
        <dsp:cNvPr id="0" name=""/>
        <dsp:cNvSpPr/>
      </dsp:nvSpPr>
      <dsp:spPr>
        <a:xfrm>
          <a:off x="90861" y="1593804"/>
          <a:ext cx="1919250" cy="115155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/>
            <a:t>Identify </a:t>
          </a:r>
          <a:r>
            <a:rPr lang="en-GB" sz="1100" i="1" kern="1200" dirty="0"/>
            <a:t>'</a:t>
          </a:r>
          <a:r>
            <a:rPr lang="en-GB" sz="1100" i="1" kern="1200" dirty="0" err="1"/>
            <a:t>shopid_userid' </a:t>
          </a:r>
          <a:r>
            <a:rPr lang="en-GB" sz="1100" kern="1200" dirty="0"/>
            <a:t>with multiple orders place</a:t>
          </a:r>
        </a:p>
      </dsp:txBody>
      <dsp:txXfrm>
        <a:off x="90861" y="1593804"/>
        <a:ext cx="1919250" cy="1151550"/>
      </dsp:txXfrm>
    </dsp:sp>
    <dsp:sp modelId="{555DE7BB-0EB9-4492-A8E0-E155C262CBE8}">
      <dsp:nvSpPr>
        <dsp:cNvPr id="0" name=""/>
        <dsp:cNvSpPr/>
      </dsp:nvSpPr>
      <dsp:spPr>
        <a:xfrm>
          <a:off x="4368990" y="2123859"/>
          <a:ext cx="41082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0827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SG" sz="1100" kern="1200"/>
        </a:p>
      </dsp:txBody>
      <dsp:txXfrm>
        <a:off x="4563368" y="2167372"/>
        <a:ext cx="22071" cy="4414"/>
      </dsp:txXfrm>
    </dsp:sp>
    <dsp:sp modelId="{DD3EDEEF-AD9C-4462-88AA-6F0809355E43}">
      <dsp:nvSpPr>
        <dsp:cNvPr id="0" name=""/>
        <dsp:cNvSpPr/>
      </dsp:nvSpPr>
      <dsp:spPr>
        <a:xfrm>
          <a:off x="2451539" y="1593804"/>
          <a:ext cx="1919250" cy="115155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/>
            <a:t>Identify frequency of order for the </a:t>
          </a:r>
          <a:r>
            <a:rPr lang="en-GB" sz="1100" i="1" kern="1200" dirty="0"/>
            <a:t>'</a:t>
          </a:r>
          <a:r>
            <a:rPr lang="en-GB" sz="1100" i="1" kern="1200" dirty="0" err="1"/>
            <a:t>shopid_userid'</a:t>
          </a:r>
          <a:endParaRPr lang="en-GB" sz="1100" i="1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100" kern="1200" dirty="0"/>
            <a:t>Identify those with more than 3 orders</a:t>
          </a:r>
        </a:p>
      </dsp:txBody>
      <dsp:txXfrm>
        <a:off x="2451539" y="1593804"/>
        <a:ext cx="1919250" cy="1151550"/>
      </dsp:txXfrm>
    </dsp:sp>
    <dsp:sp modelId="{F38ED17B-FD7E-4B6F-AB5C-A3BE4925A9D7}">
      <dsp:nvSpPr>
        <dsp:cNvPr id="0" name=""/>
        <dsp:cNvSpPr/>
      </dsp:nvSpPr>
      <dsp:spPr>
        <a:xfrm>
          <a:off x="6729668" y="2123859"/>
          <a:ext cx="41082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0827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SG" sz="1100" kern="1200"/>
        </a:p>
      </dsp:txBody>
      <dsp:txXfrm>
        <a:off x="6924046" y="2167372"/>
        <a:ext cx="22071" cy="4414"/>
      </dsp:txXfrm>
    </dsp:sp>
    <dsp:sp modelId="{71CBC76F-B292-4D61-88EC-1A13EE0CF7B4}">
      <dsp:nvSpPr>
        <dsp:cNvPr id="0" name=""/>
        <dsp:cNvSpPr/>
      </dsp:nvSpPr>
      <dsp:spPr>
        <a:xfrm>
          <a:off x="4812217" y="1593804"/>
          <a:ext cx="1919250" cy="115155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/>
            <a:t>Calculate the time difference between each row </a:t>
          </a:r>
          <a:r>
            <a:rPr lang="en-GB" sz="1100" i="1" kern="1200" dirty="0"/>
            <a:t>(in seconds</a:t>
          </a:r>
          <a:r>
            <a:rPr lang="en-GB" sz="1100" kern="1200" dirty="0"/>
            <a:t>) and assign zero to first row</a:t>
          </a:r>
        </a:p>
      </dsp:txBody>
      <dsp:txXfrm>
        <a:off x="4812217" y="1593804"/>
        <a:ext cx="1919250" cy="1151550"/>
      </dsp:txXfrm>
    </dsp:sp>
    <dsp:sp modelId="{7DED25DE-5A4D-4801-A7CD-F19756AED1BA}">
      <dsp:nvSpPr>
        <dsp:cNvPr id="0" name=""/>
        <dsp:cNvSpPr/>
      </dsp:nvSpPr>
      <dsp:spPr>
        <a:xfrm>
          <a:off x="9090346" y="2123859"/>
          <a:ext cx="41082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0827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SG" sz="1100" kern="1200"/>
        </a:p>
      </dsp:txBody>
      <dsp:txXfrm>
        <a:off x="9284724" y="2167372"/>
        <a:ext cx="22071" cy="4414"/>
      </dsp:txXfrm>
    </dsp:sp>
    <dsp:sp modelId="{7BB7E58A-F7BD-4A0D-98FD-C3499F50FFBD}">
      <dsp:nvSpPr>
        <dsp:cNvPr id="0" name=""/>
        <dsp:cNvSpPr/>
      </dsp:nvSpPr>
      <dsp:spPr>
        <a:xfrm>
          <a:off x="7172895" y="1593804"/>
          <a:ext cx="1919250" cy="115155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t" anchorCtr="0">
          <a:noAutofit/>
        </a:bodyPr>
        <a:lstStyle/>
        <a:p>
          <a:pPr marL="0" lvl="0" indent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50" kern="1200" dirty="0"/>
            <a:t>Identify orders placed within an hour (</a:t>
          </a:r>
          <a:r>
            <a:rPr lang="en-GB" sz="1050" i="1" kern="1200" dirty="0"/>
            <a:t>3600 seconds</a:t>
          </a:r>
          <a:r>
            <a:rPr lang="en-GB" sz="1050" kern="1200" dirty="0"/>
            <a:t>)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000" kern="1200" dirty="0"/>
            <a:t>1 - order place within an hour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000" kern="1200" dirty="0"/>
            <a:t>0 - order place not </a:t>
          </a:r>
          <a:r>
            <a:rPr lang="en-GB" sz="1000" kern="1200" dirty="0" err="1"/>
            <a:t>within</a:t>
          </a:r>
          <a:r>
            <a:rPr lang="en-GB" sz="1000" kern="1200" dirty="0"/>
            <a:t> an hour</a:t>
          </a:r>
          <a:endParaRPr lang="en-SG" sz="1000" kern="1200" dirty="0"/>
        </a:p>
      </dsp:txBody>
      <dsp:txXfrm>
        <a:off x="7172895" y="1593804"/>
        <a:ext cx="1919250" cy="1151550"/>
      </dsp:txXfrm>
    </dsp:sp>
    <dsp:sp modelId="{31C46E6E-E088-49DE-88D0-79F3A45CBBD4}">
      <dsp:nvSpPr>
        <dsp:cNvPr id="0" name=""/>
        <dsp:cNvSpPr/>
      </dsp:nvSpPr>
      <dsp:spPr>
        <a:xfrm>
          <a:off x="1050486" y="2743555"/>
          <a:ext cx="9442712" cy="410827"/>
        </a:xfrm>
        <a:custGeom>
          <a:avLst/>
          <a:gdLst/>
          <a:ahLst/>
          <a:cxnLst/>
          <a:rect l="0" t="0" r="0" b="0"/>
          <a:pathLst>
            <a:path>
              <a:moveTo>
                <a:pt x="9442712" y="0"/>
              </a:moveTo>
              <a:lnTo>
                <a:pt x="9442712" y="222513"/>
              </a:lnTo>
              <a:lnTo>
                <a:pt x="0" y="222513"/>
              </a:lnTo>
              <a:lnTo>
                <a:pt x="0" y="410827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SG" sz="1100" kern="1200"/>
        </a:p>
      </dsp:txBody>
      <dsp:txXfrm>
        <a:off x="5535517" y="2946761"/>
        <a:ext cx="472651" cy="4414"/>
      </dsp:txXfrm>
    </dsp:sp>
    <dsp:sp modelId="{EE0D3F19-5C98-4848-95F8-965127AC0A3D}">
      <dsp:nvSpPr>
        <dsp:cNvPr id="0" name=""/>
        <dsp:cNvSpPr/>
      </dsp:nvSpPr>
      <dsp:spPr>
        <a:xfrm>
          <a:off x="9533574" y="1593804"/>
          <a:ext cx="1919250" cy="115155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GB" sz="1000" kern="1200" dirty="0"/>
            <a:t>Calculate the frequency of </a:t>
          </a:r>
          <a:r>
            <a:rPr lang="en-GB" sz="1000" i="1" kern="1200" dirty="0"/>
            <a:t>'</a:t>
          </a:r>
          <a:r>
            <a:rPr lang="en-GB" sz="1000" i="1" kern="1200" dirty="0" err="1"/>
            <a:t>shopid_userid'</a:t>
          </a:r>
          <a:endParaRPr lang="en-SG" sz="1000" i="1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000" kern="1200" dirty="0"/>
            <a:t>Identify order with frequency of more than or equal to 2</a:t>
          </a:r>
        </a:p>
        <a:p>
          <a:pPr marL="114300" lvl="2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900" kern="1200" dirty="0"/>
            <a:t>1 - No order brushing</a:t>
          </a:r>
        </a:p>
        <a:p>
          <a:pPr marL="114300" lvl="2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900" kern="1200" dirty="0"/>
            <a:t>2 or more - order brushing</a:t>
          </a:r>
        </a:p>
      </dsp:txBody>
      <dsp:txXfrm>
        <a:off x="9533574" y="1593804"/>
        <a:ext cx="1919250" cy="1151550"/>
      </dsp:txXfrm>
    </dsp:sp>
    <dsp:sp modelId="{849C6C43-4B05-43B1-9EC3-84A9E34280B8}">
      <dsp:nvSpPr>
        <dsp:cNvPr id="0" name=""/>
        <dsp:cNvSpPr/>
      </dsp:nvSpPr>
      <dsp:spPr>
        <a:xfrm>
          <a:off x="90861" y="3186782"/>
          <a:ext cx="1919250" cy="115155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100" kern="1200" dirty="0"/>
            <a:t>Order brusher based on shopID obtained</a:t>
          </a:r>
        </a:p>
      </dsp:txBody>
      <dsp:txXfrm>
        <a:off x="90861" y="3186782"/>
        <a:ext cx="1919250" cy="11515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0407B7-1414-4831-BAF1-4F7EF2DD38A9}" type="datetimeFigureOut">
              <a:rPr lang="en-SG" smtClean="0"/>
              <a:t>13/4/2022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30B8E2-16C2-4E1B-8BED-E0634B5D401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8095812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800" b="0" i="0" u="none" strike="noStrike" baseline="0" dirty="0">
                <a:latin typeface="ArialMT"/>
              </a:rPr>
              <a:t>Introduce what this project is about.</a:t>
            </a:r>
          </a:p>
          <a:p>
            <a:r>
              <a:rPr lang="en-GB" sz="1800" b="0" i="0" u="none" strike="noStrike" baseline="0" dirty="0">
                <a:latin typeface="ArialMT"/>
              </a:rPr>
              <a:t>Describe the business domain and the data used.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30B8E2-16C2-4E1B-8BED-E0634B5D401A}" type="slidenum">
              <a:rPr lang="en-SG" smtClean="0"/>
              <a:t>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8049766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SG" dirty="0"/>
              <a:t>Data Extraction/consolidation &gt; Data cleaning &gt; Data transformation &gt; Data reduction &gt; well formed data &gt; data analysis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SG" dirty="0"/>
          </a:p>
          <a:p>
            <a:r>
              <a:rPr lang="en-SG" dirty="0"/>
              <a:t>Input missing values/reduce noise in data/eliminate inconsistencies</a:t>
            </a:r>
          </a:p>
          <a:p>
            <a:r>
              <a:rPr lang="en-SG" dirty="0"/>
              <a:t>Omit NA from the dataset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SG" dirty="0"/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30B8E2-16C2-4E1B-8BED-E0634B5D401A}" type="slidenum">
              <a:rPr lang="en-SG" smtClean="0"/>
              <a:t>18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2445713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SG" dirty="0"/>
              <a:t>Data Extraction/consolidation &gt; Data cleaning &gt; Data transformation &gt; Data reduction &gt; well formed data &gt; data analysis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SG" dirty="0"/>
          </a:p>
          <a:p>
            <a:r>
              <a:rPr lang="en-SG" dirty="0"/>
              <a:t>Input missing values/reduce noise in data/eliminate inconsistencies</a:t>
            </a:r>
          </a:p>
          <a:p>
            <a:r>
              <a:rPr lang="en-SG" dirty="0"/>
              <a:t>Omit NA from the dataset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SG" dirty="0"/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30B8E2-16C2-4E1B-8BED-E0634B5D401A}" type="slidenum">
              <a:rPr lang="en-SG" smtClean="0"/>
              <a:t>19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61383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SG" dirty="0"/>
              <a:t>Data Extraction/consolidation &gt; Data cleaning &gt; Data transformation &gt; Data reduction &gt; well formed data &gt; data analysis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SG" dirty="0"/>
          </a:p>
          <a:p>
            <a:r>
              <a:rPr lang="en-SG" dirty="0"/>
              <a:t>Input missing values/reduce noise in data/eliminate inconsistencies</a:t>
            </a:r>
          </a:p>
          <a:p>
            <a:r>
              <a:rPr lang="en-SG" dirty="0"/>
              <a:t>Omit NA from the dataset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SG" dirty="0"/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30B8E2-16C2-4E1B-8BED-E0634B5D401A}" type="slidenum">
              <a:rPr lang="en-SG" smtClean="0"/>
              <a:t>20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4925930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SG" dirty="0"/>
              <a:t>Data Extraction/consolidation &gt; Data cleaning &gt; Data transformation &gt; Data reduction &gt; well formed data &gt; data analysis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SG" dirty="0"/>
          </a:p>
          <a:p>
            <a:r>
              <a:rPr lang="en-SG" dirty="0"/>
              <a:t>Input missing values/reduce noise in data/eliminate inconsistencies</a:t>
            </a:r>
          </a:p>
          <a:p>
            <a:r>
              <a:rPr lang="en-SG" dirty="0"/>
              <a:t>Omit NA from the dataset</a:t>
            </a:r>
          </a:p>
          <a:p>
            <a:endParaRPr lang="en-SG" dirty="0"/>
          </a:p>
          <a:p>
            <a:pPr marL="457200" indent="-457200">
              <a:buFont typeface="+mj-lt"/>
              <a:buAutoNum type="arabicPeriod"/>
            </a:pPr>
            <a:r>
              <a:rPr lang="en-SG" dirty="0"/>
              <a:t>Loading dataset into R</a:t>
            </a:r>
          </a:p>
          <a:p>
            <a:pPr marL="457200" indent="-457200">
              <a:buFont typeface="+mj-lt"/>
              <a:buAutoNum type="arabicPeriod"/>
            </a:pPr>
            <a:r>
              <a:rPr lang="en-SG" dirty="0"/>
              <a:t>concatenate </a:t>
            </a:r>
            <a:r>
              <a:rPr lang="en-SG" dirty="0" err="1"/>
              <a:t>shopid</a:t>
            </a:r>
            <a:r>
              <a:rPr lang="en-SG" dirty="0"/>
              <a:t> and </a:t>
            </a:r>
            <a:r>
              <a:rPr lang="en-SG" dirty="0" err="1"/>
              <a:t>userid</a:t>
            </a:r>
            <a:endParaRPr lang="en-SG" dirty="0"/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set </a:t>
            </a:r>
            <a:r>
              <a:rPr lang="en-GB" dirty="0" err="1"/>
              <a:t>event_time</a:t>
            </a:r>
            <a:r>
              <a:rPr lang="en-GB" dirty="0"/>
              <a:t> as date and time format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order the column </a:t>
            </a:r>
            <a:r>
              <a:rPr lang="en-GB" dirty="0" err="1"/>
              <a:t>shopid_userid</a:t>
            </a:r>
            <a:r>
              <a:rPr lang="en-GB" dirty="0"/>
              <a:t> by ascending order</a:t>
            </a:r>
          </a:p>
          <a:p>
            <a:pPr marL="457200" indent="-457200">
              <a:buFont typeface="+mj-lt"/>
              <a:buAutoNum type="arabicPeriod"/>
            </a:pPr>
            <a:r>
              <a:rPr lang="en-SG" dirty="0"/>
              <a:t>find duplicated </a:t>
            </a:r>
            <a:r>
              <a:rPr lang="en-SG" dirty="0" err="1"/>
              <a:t>shopid_userid</a:t>
            </a:r>
            <a:endParaRPr lang="en-SG" dirty="0"/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find those </a:t>
            </a:r>
            <a:r>
              <a:rPr lang="en-GB" dirty="0" err="1"/>
              <a:t>shopid_userid</a:t>
            </a:r>
            <a:r>
              <a:rPr lang="en-GB" dirty="0"/>
              <a:t> that with multiple orders place</a:t>
            </a:r>
          </a:p>
          <a:p>
            <a:pPr marL="457200" indent="-457200">
              <a:buFont typeface="+mj-lt"/>
              <a:buAutoNum type="arabicPeriod" startAt="7"/>
            </a:pPr>
            <a:r>
              <a:rPr lang="en-GB" dirty="0"/>
              <a:t>find frequency of order for the </a:t>
            </a:r>
            <a:r>
              <a:rPr lang="en-GB" dirty="0" err="1"/>
              <a:t>shopid_userid</a:t>
            </a:r>
            <a:endParaRPr lang="en-GB" dirty="0"/>
          </a:p>
          <a:p>
            <a:pPr marL="457200" indent="-457200">
              <a:buFont typeface="+mj-lt"/>
              <a:buAutoNum type="arabicPeriod" startAt="7"/>
            </a:pPr>
            <a:r>
              <a:rPr lang="en-GB" dirty="0"/>
              <a:t>find those with more than 3 orders</a:t>
            </a:r>
          </a:p>
          <a:p>
            <a:pPr marL="457200" indent="-457200">
              <a:buFont typeface="+mj-lt"/>
              <a:buAutoNum type="arabicPeriod" startAt="7"/>
            </a:pPr>
            <a:r>
              <a:rPr lang="en-GB" dirty="0"/>
              <a:t>find the time different between each row (in seconds), assign zero to first row</a:t>
            </a:r>
          </a:p>
          <a:p>
            <a:pPr marL="457200" indent="-457200">
              <a:buFont typeface="+mj-lt"/>
              <a:buAutoNum type="arabicPeriod" startAt="7"/>
            </a:pPr>
            <a:r>
              <a:rPr lang="en-GB" dirty="0"/>
              <a:t>identify those order that place within an hour (3600 seconds)</a:t>
            </a:r>
          </a:p>
          <a:p>
            <a:pPr marL="457200" indent="-457200">
              <a:buFont typeface="+mj-lt"/>
              <a:buAutoNum type="arabicPeriod" startAt="11"/>
            </a:pPr>
            <a:r>
              <a:rPr lang="en-GB" dirty="0"/>
              <a:t>find the frequency of </a:t>
            </a:r>
            <a:r>
              <a:rPr lang="en-GB" dirty="0" err="1"/>
              <a:t>shopid_userid</a:t>
            </a:r>
            <a:endParaRPr lang="en-GB" dirty="0"/>
          </a:p>
          <a:p>
            <a:pPr marL="457200" indent="-457200">
              <a:buFont typeface="+mj-lt"/>
              <a:buAutoNum type="arabicPeriod" startAt="11"/>
            </a:pPr>
            <a:r>
              <a:rPr lang="en-GB" dirty="0"/>
              <a:t>find order with frequency more than equal to 2</a:t>
            </a:r>
          </a:p>
          <a:p>
            <a:pPr marL="457200" indent="-457200">
              <a:buFont typeface="+mj-lt"/>
              <a:buAutoNum type="arabicPeriod" startAt="11"/>
            </a:pPr>
            <a:r>
              <a:rPr lang="en-GB" dirty="0"/>
              <a:t>this is because those with frequency 1 should not be brushing</a:t>
            </a:r>
          </a:p>
          <a:p>
            <a:pPr marL="457200" indent="-457200">
              <a:buFont typeface="+mj-lt"/>
              <a:buAutoNum type="arabicPeriod" startAt="11"/>
            </a:pPr>
            <a:r>
              <a:rPr lang="en-GB" dirty="0"/>
              <a:t>Results</a:t>
            </a:r>
            <a:endParaRPr lang="en-SG" dirty="0"/>
          </a:p>
          <a:p>
            <a:pPr marL="457200" indent="-457200">
              <a:buFont typeface="+mj-lt"/>
              <a:buAutoNum type="arabicPeriod" startAt="7"/>
            </a:pPr>
            <a:endParaRPr lang="en-GB" dirty="0"/>
          </a:p>
          <a:p>
            <a:pPr marL="777240" lvl="2" indent="-457200"/>
            <a:r>
              <a:rPr lang="en-GB" dirty="0"/>
              <a:t>1 mean order place within an hour</a:t>
            </a:r>
          </a:p>
          <a:p>
            <a:pPr marL="777240" lvl="2" indent="-457200"/>
            <a:r>
              <a:rPr lang="en-GB" dirty="0"/>
              <a:t>0 mean order place not </a:t>
            </a:r>
            <a:r>
              <a:rPr lang="en-GB" dirty="0" err="1"/>
              <a:t>wihitn</a:t>
            </a:r>
            <a:r>
              <a:rPr lang="en-GB" dirty="0"/>
              <a:t> an hour</a:t>
            </a:r>
            <a:endParaRPr lang="en-SG" dirty="0"/>
          </a:p>
          <a:p>
            <a:pPr marL="457200" indent="-457200">
              <a:buFont typeface="+mj-lt"/>
              <a:buAutoNum type="arabicPeriod"/>
            </a:pPr>
            <a:endParaRPr lang="en-SG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SG" dirty="0"/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30B8E2-16C2-4E1B-8BED-E0634B5D401A}" type="slidenum">
              <a:rPr lang="en-SG" smtClean="0"/>
              <a:t>22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3999316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SG" dirty="0"/>
              <a:t>Data Extraction/consolidation &gt; Data cleaning &gt; Data transformation &gt; Data reduction &gt; well formed data &gt; data analysis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SG" dirty="0"/>
          </a:p>
          <a:p>
            <a:r>
              <a:rPr lang="en-SG" dirty="0"/>
              <a:t>Input missing values/reduce noise in data/eliminate inconsistencies</a:t>
            </a:r>
          </a:p>
          <a:p>
            <a:r>
              <a:rPr lang="en-SG" dirty="0"/>
              <a:t>Omit NA from the dataset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SG" dirty="0"/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30B8E2-16C2-4E1B-8BED-E0634B5D401A}" type="slidenum">
              <a:rPr lang="en-SG" smtClean="0"/>
              <a:t>23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1578558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SG" dirty="0"/>
              <a:t>Data Extraction/consolidation &gt; Data cleaning &gt; Data transformation &gt; Data reduction &gt; well formed data &gt; data analysis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SG" dirty="0"/>
          </a:p>
          <a:p>
            <a:r>
              <a:rPr lang="en-SG" dirty="0"/>
              <a:t>Input missing values/reduce noise in data/eliminate inconsistencies</a:t>
            </a:r>
          </a:p>
          <a:p>
            <a:r>
              <a:rPr lang="en-SG" dirty="0"/>
              <a:t>Omit NA from the dataset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SG" dirty="0"/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30B8E2-16C2-4E1B-8BED-E0634B5D401A}" type="slidenum">
              <a:rPr lang="en-SG" smtClean="0"/>
              <a:t>24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2475726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800" b="0" i="0" u="none" strike="noStrike" baseline="0" dirty="0">
              <a:latin typeface="ArialMT"/>
            </a:endParaRPr>
          </a:p>
          <a:p>
            <a:pPr algn="l"/>
            <a:r>
              <a:rPr lang="en-GB" sz="1200" b="0" i="0" u="none" strike="noStrike" baseline="0" dirty="0">
                <a:latin typeface="ArialMT"/>
              </a:rPr>
              <a:t>Describe the various data exploration tasks performed (e.g. data visualization,</a:t>
            </a:r>
          </a:p>
          <a:p>
            <a:pPr algn="l"/>
            <a:r>
              <a:rPr lang="en-SG" sz="1200" b="0" i="0" u="none" strike="noStrike" baseline="0" dirty="0">
                <a:latin typeface="ArialMT"/>
              </a:rPr>
              <a:t>descriptive analysis, etc).</a:t>
            </a:r>
            <a:endParaRPr lang="en-SG" dirty="0"/>
          </a:p>
          <a:p>
            <a:endParaRPr lang="en-SG" dirty="0"/>
          </a:p>
          <a:p>
            <a:pPr algn="l"/>
            <a:r>
              <a:rPr lang="en-GB" sz="1200" b="0" i="0" u="none" strike="noStrike" baseline="0" dirty="0">
                <a:latin typeface="ArialMT"/>
              </a:rPr>
              <a:t>Describe the </a:t>
            </a:r>
            <a:r>
              <a:rPr lang="en-GB" sz="1200" b="0" i="0" u="none" strike="noStrike" baseline="0" dirty="0" err="1">
                <a:latin typeface="ArialMT"/>
              </a:rPr>
              <a:t>modeling</a:t>
            </a:r>
            <a:r>
              <a:rPr lang="en-GB" sz="1200" b="0" i="0" u="none" strike="noStrike" baseline="0" dirty="0">
                <a:latin typeface="ArialMT"/>
              </a:rPr>
              <a:t> techniques used (e.g. regression, classification,</a:t>
            </a:r>
          </a:p>
          <a:p>
            <a:pPr algn="l"/>
            <a:r>
              <a:rPr lang="en-SG" sz="1200" b="0" i="0" u="none" strike="noStrike" baseline="0" dirty="0">
                <a:latin typeface="ArialMT"/>
              </a:rPr>
              <a:t>clustering).</a:t>
            </a:r>
          </a:p>
          <a:p>
            <a:pPr algn="l"/>
            <a:r>
              <a:rPr lang="en-GB" sz="1200" b="0" i="0" u="none" strike="noStrike" baseline="0" dirty="0">
                <a:latin typeface="SymbolMT"/>
              </a:rPr>
              <a:t>• </a:t>
            </a:r>
            <a:r>
              <a:rPr lang="en-GB" sz="1200" b="0" i="0" u="none" strike="noStrike" baseline="0" dirty="0">
                <a:latin typeface="ArialMT"/>
              </a:rPr>
              <a:t>Compare and contrast different </a:t>
            </a:r>
            <a:r>
              <a:rPr lang="en-GB" sz="1200" b="0" i="0" u="none" strike="noStrike" baseline="0" dirty="0" err="1">
                <a:latin typeface="ArialMT"/>
              </a:rPr>
              <a:t>modeling</a:t>
            </a:r>
            <a:r>
              <a:rPr lang="en-GB" sz="1200" b="0" i="0" u="none" strike="noStrike" baseline="0" dirty="0">
                <a:latin typeface="ArialMT"/>
              </a:rPr>
              <a:t> algorithms.</a:t>
            </a:r>
          </a:p>
          <a:p>
            <a:pPr algn="l"/>
            <a:r>
              <a:rPr lang="en-GB" sz="1200" b="0" i="0" u="none" strike="noStrike" baseline="0" dirty="0">
                <a:latin typeface="SymbolMT"/>
              </a:rPr>
              <a:t>• </a:t>
            </a:r>
            <a:r>
              <a:rPr lang="en-GB" sz="1200" b="0" i="0" u="none" strike="noStrike" baseline="0" dirty="0">
                <a:latin typeface="ArialMT"/>
              </a:rPr>
              <a:t>Explain and discuss the experimental results.</a:t>
            </a:r>
          </a:p>
          <a:p>
            <a:pPr algn="l"/>
            <a:r>
              <a:rPr lang="en-GB" sz="1200" b="0" i="0" u="none" strike="noStrike" baseline="0" dirty="0">
                <a:latin typeface="SymbolMT"/>
              </a:rPr>
              <a:t>• </a:t>
            </a:r>
            <a:r>
              <a:rPr lang="en-GB" sz="1200" b="0" i="0" u="none" strike="noStrike" baseline="0" dirty="0">
                <a:latin typeface="ArialMT"/>
              </a:rPr>
              <a:t>Discuss any limitations of the approach.</a:t>
            </a:r>
            <a:endParaRPr lang="en-SG" dirty="0"/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30B8E2-16C2-4E1B-8BED-E0634B5D401A}" type="slidenum">
              <a:rPr lang="en-SG" smtClean="0"/>
              <a:t>28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2049850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30B8E2-16C2-4E1B-8BED-E0634B5D401A}" type="slidenum">
              <a:rPr lang="en-SG" smtClean="0"/>
              <a:t>29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38126179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30B8E2-16C2-4E1B-8BED-E0634B5D401A}" type="slidenum">
              <a:rPr lang="en-SG" smtClean="0"/>
              <a:t>30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754706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30B8E2-16C2-4E1B-8BED-E0634B5D401A}" type="slidenum">
              <a:rPr lang="en-SG" smtClean="0"/>
              <a:t>31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5111920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800" b="0" i="0" u="none" strike="noStrike" baseline="0" dirty="0">
                <a:latin typeface="ArialMT"/>
              </a:rPr>
              <a:t>Introduce what this project is about.</a:t>
            </a:r>
          </a:p>
          <a:p>
            <a:r>
              <a:rPr lang="en-GB" sz="1800" b="0" i="0" u="none" strike="noStrike" baseline="0" dirty="0">
                <a:latin typeface="ArialMT"/>
              </a:rPr>
              <a:t>Describe the business domain and the data used.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30B8E2-16C2-4E1B-8BED-E0634B5D401A}" type="slidenum">
              <a:rPr lang="en-SG" smtClean="0"/>
              <a:t>9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48843163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Shopee preferred sellers:</a:t>
            </a:r>
          </a:p>
          <a:p>
            <a:endParaRPr lang="en-SG" dirty="0"/>
          </a:p>
          <a:p>
            <a:pPr algn="l"/>
            <a:r>
              <a:rPr lang="en-GB" b="0" i="0" dirty="0">
                <a:solidFill>
                  <a:srgbClr val="000000"/>
                </a:solidFill>
                <a:effectLst/>
                <a:latin typeface="Roboto" panose="020B0604020202020204" pitchFamily="2" charset="0"/>
              </a:rPr>
              <a:t>Shopee Preferred Sellers are a group of specially selected sellers who have proved to be able to provide an enhanced shopping experience. When you buy from a Preferred Seller, you can be sure that they uphold these excellence standards:</a:t>
            </a:r>
            <a:endParaRPr lang="en-GB" b="0" i="0" dirty="0">
              <a:solidFill>
                <a:srgbClr val="333333"/>
              </a:solidFill>
              <a:effectLst/>
              <a:latin typeface="Roboto" panose="020B0604020202020204" pitchFamily="2" charset="0"/>
            </a:endParaRPr>
          </a:p>
          <a:p>
            <a:pPr algn="l">
              <a:buFont typeface="+mj-lt"/>
              <a:buAutoNum type="arabicPeriod"/>
            </a:pPr>
            <a:r>
              <a:rPr lang="en-GB" b="0" i="0" dirty="0">
                <a:solidFill>
                  <a:srgbClr val="000000"/>
                </a:solidFill>
                <a:effectLst/>
                <a:latin typeface="Roboto" panose="020B0604020202020204" pitchFamily="2" charset="0"/>
              </a:rPr>
              <a:t>Have high shop ratings</a:t>
            </a:r>
            <a:endParaRPr lang="en-GB" b="0" i="0" dirty="0">
              <a:solidFill>
                <a:srgbClr val="333333"/>
              </a:solidFill>
              <a:effectLst/>
              <a:latin typeface="Roboto" panose="020B0604020202020204" pitchFamily="2" charset="0"/>
            </a:endParaRPr>
          </a:p>
          <a:p>
            <a:pPr algn="l">
              <a:buFont typeface="+mj-lt"/>
              <a:buAutoNum type="arabicPeriod"/>
            </a:pPr>
            <a:r>
              <a:rPr lang="en-GB" b="0" i="0" dirty="0">
                <a:solidFill>
                  <a:srgbClr val="000000"/>
                </a:solidFill>
                <a:effectLst/>
                <a:latin typeface="Roboto" panose="020B0604020202020204" pitchFamily="2" charset="0"/>
              </a:rPr>
              <a:t>Provide good customer service</a:t>
            </a:r>
            <a:endParaRPr lang="en-GB" b="0" i="0" dirty="0">
              <a:solidFill>
                <a:srgbClr val="333333"/>
              </a:solidFill>
              <a:effectLst/>
              <a:latin typeface="Roboto" panose="020B0604020202020204" pitchFamily="2" charset="0"/>
            </a:endParaRPr>
          </a:p>
          <a:p>
            <a:pPr algn="l">
              <a:buFont typeface="+mj-lt"/>
              <a:buAutoNum type="arabicPeriod"/>
            </a:pPr>
            <a:r>
              <a:rPr lang="en-GB" b="0" i="0" dirty="0">
                <a:solidFill>
                  <a:srgbClr val="000000"/>
                </a:solidFill>
                <a:effectLst/>
                <a:latin typeface="Roboto" panose="020B0604020202020204" pitchFamily="2" charset="0"/>
              </a:rPr>
              <a:t>Ship out orders quickly and efficiently</a:t>
            </a:r>
            <a:endParaRPr lang="en-GB" b="0" i="0" dirty="0">
              <a:solidFill>
                <a:srgbClr val="333333"/>
              </a:solidFill>
              <a:effectLst/>
              <a:latin typeface="Roboto" panose="020B0604020202020204" pitchFamily="2" charset="0"/>
            </a:endParaRPr>
          </a:p>
          <a:p>
            <a:endParaRPr lang="en-SG" dirty="0"/>
          </a:p>
          <a:p>
            <a:r>
              <a:rPr lang="en-SG" dirty="0"/>
              <a:t>Criteria:</a:t>
            </a:r>
          </a:p>
          <a:p>
            <a:r>
              <a:rPr lang="en-SG" dirty="0"/>
              <a:t>https://seller.shopee.sg/edu/article/2610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30B8E2-16C2-4E1B-8BED-E0634B5D401A}" type="slidenum">
              <a:rPr lang="en-SG" smtClean="0"/>
              <a:t>32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83326595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Shopee preferred sellers:</a:t>
            </a:r>
          </a:p>
          <a:p>
            <a:endParaRPr lang="en-SG" dirty="0"/>
          </a:p>
          <a:p>
            <a:pPr algn="l"/>
            <a:r>
              <a:rPr lang="en-GB" b="0" i="0" dirty="0">
                <a:solidFill>
                  <a:srgbClr val="000000"/>
                </a:solidFill>
                <a:effectLst/>
                <a:latin typeface="Roboto" panose="020B0604020202020204" pitchFamily="2" charset="0"/>
              </a:rPr>
              <a:t>Shopee Preferred Sellers are a group of specially selected sellers who have proved to be able to provide an enhanced shopping experience. When you buy from a Preferred Seller, you can be sure that they uphold these excellence standards:</a:t>
            </a:r>
            <a:endParaRPr lang="en-GB" b="0" i="0" dirty="0">
              <a:solidFill>
                <a:srgbClr val="333333"/>
              </a:solidFill>
              <a:effectLst/>
              <a:latin typeface="Roboto" panose="020B0604020202020204" pitchFamily="2" charset="0"/>
            </a:endParaRPr>
          </a:p>
          <a:p>
            <a:pPr algn="l">
              <a:buFont typeface="+mj-lt"/>
              <a:buAutoNum type="arabicPeriod"/>
            </a:pPr>
            <a:r>
              <a:rPr lang="en-GB" b="0" i="0" dirty="0">
                <a:solidFill>
                  <a:srgbClr val="000000"/>
                </a:solidFill>
                <a:effectLst/>
                <a:latin typeface="Roboto" panose="020B0604020202020204" pitchFamily="2" charset="0"/>
              </a:rPr>
              <a:t>Have high shop ratings</a:t>
            </a:r>
            <a:endParaRPr lang="en-GB" b="0" i="0" dirty="0">
              <a:solidFill>
                <a:srgbClr val="333333"/>
              </a:solidFill>
              <a:effectLst/>
              <a:latin typeface="Roboto" panose="020B0604020202020204" pitchFamily="2" charset="0"/>
            </a:endParaRPr>
          </a:p>
          <a:p>
            <a:pPr algn="l">
              <a:buFont typeface="+mj-lt"/>
              <a:buAutoNum type="arabicPeriod"/>
            </a:pPr>
            <a:r>
              <a:rPr lang="en-GB" b="0" i="0" dirty="0">
                <a:solidFill>
                  <a:srgbClr val="000000"/>
                </a:solidFill>
                <a:effectLst/>
                <a:latin typeface="Roboto" panose="020B0604020202020204" pitchFamily="2" charset="0"/>
              </a:rPr>
              <a:t>Provide good customer service</a:t>
            </a:r>
            <a:endParaRPr lang="en-GB" b="0" i="0" dirty="0">
              <a:solidFill>
                <a:srgbClr val="333333"/>
              </a:solidFill>
              <a:effectLst/>
              <a:latin typeface="Roboto" panose="020B0604020202020204" pitchFamily="2" charset="0"/>
            </a:endParaRPr>
          </a:p>
          <a:p>
            <a:pPr algn="l">
              <a:buFont typeface="+mj-lt"/>
              <a:buAutoNum type="arabicPeriod"/>
            </a:pPr>
            <a:r>
              <a:rPr lang="en-GB" b="0" i="0" dirty="0">
                <a:solidFill>
                  <a:srgbClr val="000000"/>
                </a:solidFill>
                <a:effectLst/>
                <a:latin typeface="Roboto" panose="020B0604020202020204" pitchFamily="2" charset="0"/>
              </a:rPr>
              <a:t>Ship out orders quickly and efficiently</a:t>
            </a:r>
            <a:endParaRPr lang="en-GB" b="0" i="0" dirty="0">
              <a:solidFill>
                <a:srgbClr val="333333"/>
              </a:solidFill>
              <a:effectLst/>
              <a:latin typeface="Roboto" panose="020B0604020202020204" pitchFamily="2" charset="0"/>
            </a:endParaRPr>
          </a:p>
          <a:p>
            <a:endParaRPr lang="en-SG" dirty="0"/>
          </a:p>
          <a:p>
            <a:r>
              <a:rPr lang="en-SG" dirty="0"/>
              <a:t>Criteria:</a:t>
            </a:r>
          </a:p>
          <a:p>
            <a:r>
              <a:rPr lang="en-SG" dirty="0"/>
              <a:t>https://seller.shopee.sg/edu/article/2610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30B8E2-16C2-4E1B-8BED-E0634B5D401A}" type="slidenum">
              <a:rPr lang="en-SG" smtClean="0"/>
              <a:t>33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40449878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Shopee preferred sellers:</a:t>
            </a:r>
          </a:p>
          <a:p>
            <a:endParaRPr lang="en-SG" dirty="0"/>
          </a:p>
          <a:p>
            <a:pPr algn="l"/>
            <a:r>
              <a:rPr lang="en-GB" b="0" i="0" dirty="0">
                <a:solidFill>
                  <a:srgbClr val="000000"/>
                </a:solidFill>
                <a:effectLst/>
                <a:latin typeface="Roboto" panose="020B0604020202020204" pitchFamily="2" charset="0"/>
              </a:rPr>
              <a:t>Shopee Preferred Sellers are a group of specially selected sellers who have proved to be able to provide an enhanced shopping experience. When you buy from a Preferred Seller, you can be sure that they uphold these excellence standards:</a:t>
            </a:r>
            <a:endParaRPr lang="en-GB" b="0" i="0" dirty="0">
              <a:solidFill>
                <a:srgbClr val="333333"/>
              </a:solidFill>
              <a:effectLst/>
              <a:latin typeface="Roboto" panose="020B0604020202020204" pitchFamily="2" charset="0"/>
            </a:endParaRPr>
          </a:p>
          <a:p>
            <a:pPr algn="l">
              <a:buFont typeface="+mj-lt"/>
              <a:buAutoNum type="arabicPeriod"/>
            </a:pPr>
            <a:r>
              <a:rPr lang="en-GB" b="0" i="0" dirty="0">
                <a:solidFill>
                  <a:srgbClr val="000000"/>
                </a:solidFill>
                <a:effectLst/>
                <a:latin typeface="Roboto" panose="020B0604020202020204" pitchFamily="2" charset="0"/>
              </a:rPr>
              <a:t>Have high shop ratings</a:t>
            </a:r>
            <a:endParaRPr lang="en-GB" b="0" i="0" dirty="0">
              <a:solidFill>
                <a:srgbClr val="333333"/>
              </a:solidFill>
              <a:effectLst/>
              <a:latin typeface="Roboto" panose="020B0604020202020204" pitchFamily="2" charset="0"/>
            </a:endParaRPr>
          </a:p>
          <a:p>
            <a:pPr algn="l">
              <a:buFont typeface="+mj-lt"/>
              <a:buAutoNum type="arabicPeriod"/>
            </a:pPr>
            <a:r>
              <a:rPr lang="en-GB" b="0" i="0" dirty="0">
                <a:solidFill>
                  <a:srgbClr val="000000"/>
                </a:solidFill>
                <a:effectLst/>
                <a:latin typeface="Roboto" panose="020B0604020202020204" pitchFamily="2" charset="0"/>
              </a:rPr>
              <a:t>Provide good customer service</a:t>
            </a:r>
            <a:endParaRPr lang="en-GB" b="0" i="0" dirty="0">
              <a:solidFill>
                <a:srgbClr val="333333"/>
              </a:solidFill>
              <a:effectLst/>
              <a:latin typeface="Roboto" panose="020B0604020202020204" pitchFamily="2" charset="0"/>
            </a:endParaRPr>
          </a:p>
          <a:p>
            <a:pPr algn="l">
              <a:buFont typeface="+mj-lt"/>
              <a:buAutoNum type="arabicPeriod"/>
            </a:pPr>
            <a:r>
              <a:rPr lang="en-GB" b="0" i="0" dirty="0">
                <a:solidFill>
                  <a:srgbClr val="000000"/>
                </a:solidFill>
                <a:effectLst/>
                <a:latin typeface="Roboto" panose="020B0604020202020204" pitchFamily="2" charset="0"/>
              </a:rPr>
              <a:t>Ship out orders quickly and efficiently</a:t>
            </a:r>
            <a:endParaRPr lang="en-GB" b="0" i="0" dirty="0">
              <a:solidFill>
                <a:srgbClr val="333333"/>
              </a:solidFill>
              <a:effectLst/>
              <a:latin typeface="Roboto" panose="020B0604020202020204" pitchFamily="2" charset="0"/>
            </a:endParaRPr>
          </a:p>
          <a:p>
            <a:endParaRPr lang="en-SG" dirty="0"/>
          </a:p>
          <a:p>
            <a:r>
              <a:rPr lang="en-SG" dirty="0"/>
              <a:t>Criteria:</a:t>
            </a:r>
          </a:p>
          <a:p>
            <a:r>
              <a:rPr lang="en-SG" dirty="0"/>
              <a:t>https://seller.shopee.sg/edu/article/2610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30B8E2-16C2-4E1B-8BED-E0634B5D401A}" type="slidenum">
              <a:rPr lang="en-SG" smtClean="0"/>
              <a:t>34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83006091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Shopee preferred sellers:</a:t>
            </a:r>
          </a:p>
          <a:p>
            <a:endParaRPr lang="en-SG" dirty="0"/>
          </a:p>
          <a:p>
            <a:pPr algn="l"/>
            <a:r>
              <a:rPr lang="en-GB" b="0" i="0" dirty="0">
                <a:solidFill>
                  <a:srgbClr val="000000"/>
                </a:solidFill>
                <a:effectLst/>
                <a:latin typeface="Roboto" panose="020B0604020202020204" pitchFamily="2" charset="0"/>
              </a:rPr>
              <a:t>Shopee Preferred Sellers are a group of specially selected sellers who have proved to be able to provide an enhanced shopping experience. When you buy from a Preferred Seller, you can be sure that they uphold these excellence standards:</a:t>
            </a:r>
            <a:endParaRPr lang="en-GB" b="0" i="0" dirty="0">
              <a:solidFill>
                <a:srgbClr val="333333"/>
              </a:solidFill>
              <a:effectLst/>
              <a:latin typeface="Roboto" panose="020B0604020202020204" pitchFamily="2" charset="0"/>
            </a:endParaRPr>
          </a:p>
          <a:p>
            <a:pPr algn="l">
              <a:buFont typeface="+mj-lt"/>
              <a:buAutoNum type="arabicPeriod"/>
            </a:pPr>
            <a:r>
              <a:rPr lang="en-GB" b="0" i="0" dirty="0">
                <a:solidFill>
                  <a:srgbClr val="000000"/>
                </a:solidFill>
                <a:effectLst/>
                <a:latin typeface="Roboto" panose="020B0604020202020204" pitchFamily="2" charset="0"/>
              </a:rPr>
              <a:t>Have high shop ratings</a:t>
            </a:r>
            <a:endParaRPr lang="en-GB" b="0" i="0" dirty="0">
              <a:solidFill>
                <a:srgbClr val="333333"/>
              </a:solidFill>
              <a:effectLst/>
              <a:latin typeface="Roboto" panose="020B0604020202020204" pitchFamily="2" charset="0"/>
            </a:endParaRPr>
          </a:p>
          <a:p>
            <a:pPr algn="l">
              <a:buFont typeface="+mj-lt"/>
              <a:buAutoNum type="arabicPeriod"/>
            </a:pPr>
            <a:r>
              <a:rPr lang="en-GB" b="0" i="0" dirty="0">
                <a:solidFill>
                  <a:srgbClr val="000000"/>
                </a:solidFill>
                <a:effectLst/>
                <a:latin typeface="Roboto" panose="020B0604020202020204" pitchFamily="2" charset="0"/>
              </a:rPr>
              <a:t>Provide good customer service</a:t>
            </a:r>
            <a:endParaRPr lang="en-GB" b="0" i="0" dirty="0">
              <a:solidFill>
                <a:srgbClr val="333333"/>
              </a:solidFill>
              <a:effectLst/>
              <a:latin typeface="Roboto" panose="020B0604020202020204" pitchFamily="2" charset="0"/>
            </a:endParaRPr>
          </a:p>
          <a:p>
            <a:pPr algn="l">
              <a:buFont typeface="+mj-lt"/>
              <a:buAutoNum type="arabicPeriod"/>
            </a:pPr>
            <a:r>
              <a:rPr lang="en-GB" b="0" i="0" dirty="0">
                <a:solidFill>
                  <a:srgbClr val="000000"/>
                </a:solidFill>
                <a:effectLst/>
                <a:latin typeface="Roboto" panose="020B0604020202020204" pitchFamily="2" charset="0"/>
              </a:rPr>
              <a:t>Ship out orders quickly and efficiently</a:t>
            </a:r>
            <a:endParaRPr lang="en-GB" b="0" i="0" dirty="0">
              <a:solidFill>
                <a:srgbClr val="333333"/>
              </a:solidFill>
              <a:effectLst/>
              <a:latin typeface="Roboto" panose="020B0604020202020204" pitchFamily="2" charset="0"/>
            </a:endParaRPr>
          </a:p>
          <a:p>
            <a:endParaRPr lang="en-SG" dirty="0"/>
          </a:p>
          <a:p>
            <a:r>
              <a:rPr lang="en-SG" dirty="0"/>
              <a:t>Criteria:</a:t>
            </a:r>
          </a:p>
          <a:p>
            <a:r>
              <a:rPr lang="en-SG" dirty="0"/>
              <a:t>https://seller.shopee.sg/edu/article/2610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30B8E2-16C2-4E1B-8BED-E0634B5D401A}" type="slidenum">
              <a:rPr lang="en-SG" smtClean="0"/>
              <a:t>35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72187387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Shopee preferred sellers:</a:t>
            </a:r>
          </a:p>
          <a:p>
            <a:endParaRPr lang="en-SG" dirty="0"/>
          </a:p>
          <a:p>
            <a:pPr algn="l"/>
            <a:r>
              <a:rPr lang="en-GB" b="0" i="0" dirty="0">
                <a:solidFill>
                  <a:srgbClr val="000000"/>
                </a:solidFill>
                <a:effectLst/>
                <a:latin typeface="Roboto" panose="020B0604020202020204" pitchFamily="2" charset="0"/>
              </a:rPr>
              <a:t>Shopee Preferred Sellers are a group of specially selected sellers who have proved to be able to provide an enhanced shopping experience. When you buy from a Preferred Seller, you can be sure that they uphold these excellence standards:</a:t>
            </a:r>
            <a:endParaRPr lang="en-GB" b="0" i="0" dirty="0">
              <a:solidFill>
                <a:srgbClr val="333333"/>
              </a:solidFill>
              <a:effectLst/>
              <a:latin typeface="Roboto" panose="020B0604020202020204" pitchFamily="2" charset="0"/>
            </a:endParaRPr>
          </a:p>
          <a:p>
            <a:pPr algn="l">
              <a:buFont typeface="+mj-lt"/>
              <a:buAutoNum type="arabicPeriod"/>
            </a:pPr>
            <a:r>
              <a:rPr lang="en-GB" b="0" i="0" dirty="0">
                <a:solidFill>
                  <a:srgbClr val="000000"/>
                </a:solidFill>
                <a:effectLst/>
                <a:latin typeface="Roboto" panose="020B0604020202020204" pitchFamily="2" charset="0"/>
              </a:rPr>
              <a:t>Have high shop ratings</a:t>
            </a:r>
            <a:endParaRPr lang="en-GB" b="0" i="0" dirty="0">
              <a:solidFill>
                <a:srgbClr val="333333"/>
              </a:solidFill>
              <a:effectLst/>
              <a:latin typeface="Roboto" panose="020B0604020202020204" pitchFamily="2" charset="0"/>
            </a:endParaRPr>
          </a:p>
          <a:p>
            <a:pPr algn="l">
              <a:buFont typeface="+mj-lt"/>
              <a:buAutoNum type="arabicPeriod"/>
            </a:pPr>
            <a:r>
              <a:rPr lang="en-GB" b="0" i="0" dirty="0">
                <a:solidFill>
                  <a:srgbClr val="000000"/>
                </a:solidFill>
                <a:effectLst/>
                <a:latin typeface="Roboto" panose="020B0604020202020204" pitchFamily="2" charset="0"/>
              </a:rPr>
              <a:t>Provide good customer service</a:t>
            </a:r>
            <a:endParaRPr lang="en-GB" b="0" i="0" dirty="0">
              <a:solidFill>
                <a:srgbClr val="333333"/>
              </a:solidFill>
              <a:effectLst/>
              <a:latin typeface="Roboto" panose="020B0604020202020204" pitchFamily="2" charset="0"/>
            </a:endParaRPr>
          </a:p>
          <a:p>
            <a:pPr algn="l">
              <a:buFont typeface="+mj-lt"/>
              <a:buAutoNum type="arabicPeriod"/>
            </a:pPr>
            <a:r>
              <a:rPr lang="en-GB" b="0" i="0" dirty="0">
                <a:solidFill>
                  <a:srgbClr val="000000"/>
                </a:solidFill>
                <a:effectLst/>
                <a:latin typeface="Roboto" panose="020B0604020202020204" pitchFamily="2" charset="0"/>
              </a:rPr>
              <a:t>Ship out orders quickly and efficiently</a:t>
            </a:r>
            <a:endParaRPr lang="en-GB" b="0" i="0" dirty="0">
              <a:solidFill>
                <a:srgbClr val="333333"/>
              </a:solidFill>
              <a:effectLst/>
              <a:latin typeface="Roboto" panose="020B0604020202020204" pitchFamily="2" charset="0"/>
            </a:endParaRPr>
          </a:p>
          <a:p>
            <a:endParaRPr lang="en-SG" dirty="0"/>
          </a:p>
          <a:p>
            <a:r>
              <a:rPr lang="en-SG" dirty="0"/>
              <a:t>Criteria:</a:t>
            </a:r>
          </a:p>
          <a:p>
            <a:r>
              <a:rPr lang="en-SG" dirty="0"/>
              <a:t>https://seller.shopee.sg/edu/article/2610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30B8E2-16C2-4E1B-8BED-E0634B5D401A}" type="slidenum">
              <a:rPr lang="en-SG" smtClean="0"/>
              <a:t>36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53078546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Shopee preferred sellers:</a:t>
            </a:r>
          </a:p>
          <a:p>
            <a:endParaRPr lang="en-SG" dirty="0"/>
          </a:p>
          <a:p>
            <a:pPr algn="l"/>
            <a:r>
              <a:rPr lang="en-GB" b="0" i="0" dirty="0">
                <a:solidFill>
                  <a:srgbClr val="000000"/>
                </a:solidFill>
                <a:effectLst/>
                <a:latin typeface="Roboto" panose="020B0604020202020204" pitchFamily="2" charset="0"/>
              </a:rPr>
              <a:t>Shopee Preferred Sellers are a group of specially selected sellers who have proved to be able to provide an enhanced shopping experience. When you buy from a Preferred Seller, you can be sure that they uphold these excellence standards:</a:t>
            </a:r>
            <a:endParaRPr lang="en-GB" b="0" i="0" dirty="0">
              <a:solidFill>
                <a:srgbClr val="333333"/>
              </a:solidFill>
              <a:effectLst/>
              <a:latin typeface="Roboto" panose="020B0604020202020204" pitchFamily="2" charset="0"/>
            </a:endParaRPr>
          </a:p>
          <a:p>
            <a:pPr algn="l">
              <a:buFont typeface="+mj-lt"/>
              <a:buAutoNum type="arabicPeriod"/>
            </a:pPr>
            <a:r>
              <a:rPr lang="en-GB" b="0" i="0" dirty="0">
                <a:solidFill>
                  <a:srgbClr val="000000"/>
                </a:solidFill>
                <a:effectLst/>
                <a:latin typeface="Roboto" panose="020B0604020202020204" pitchFamily="2" charset="0"/>
              </a:rPr>
              <a:t>Have high shop ratings</a:t>
            </a:r>
            <a:endParaRPr lang="en-GB" b="0" i="0" dirty="0">
              <a:solidFill>
                <a:srgbClr val="333333"/>
              </a:solidFill>
              <a:effectLst/>
              <a:latin typeface="Roboto" panose="020B0604020202020204" pitchFamily="2" charset="0"/>
            </a:endParaRPr>
          </a:p>
          <a:p>
            <a:pPr algn="l">
              <a:buFont typeface="+mj-lt"/>
              <a:buAutoNum type="arabicPeriod"/>
            </a:pPr>
            <a:r>
              <a:rPr lang="en-GB" b="0" i="0" dirty="0">
                <a:solidFill>
                  <a:srgbClr val="000000"/>
                </a:solidFill>
                <a:effectLst/>
                <a:latin typeface="Roboto" panose="020B0604020202020204" pitchFamily="2" charset="0"/>
              </a:rPr>
              <a:t>Provide good customer service</a:t>
            </a:r>
            <a:endParaRPr lang="en-GB" b="0" i="0" dirty="0">
              <a:solidFill>
                <a:srgbClr val="333333"/>
              </a:solidFill>
              <a:effectLst/>
              <a:latin typeface="Roboto" panose="020B0604020202020204" pitchFamily="2" charset="0"/>
            </a:endParaRPr>
          </a:p>
          <a:p>
            <a:pPr algn="l">
              <a:buFont typeface="+mj-lt"/>
              <a:buAutoNum type="arabicPeriod"/>
            </a:pPr>
            <a:r>
              <a:rPr lang="en-GB" b="0" i="0" dirty="0">
                <a:solidFill>
                  <a:srgbClr val="000000"/>
                </a:solidFill>
                <a:effectLst/>
                <a:latin typeface="Roboto" panose="020B0604020202020204" pitchFamily="2" charset="0"/>
              </a:rPr>
              <a:t>Ship out orders quickly and efficiently</a:t>
            </a:r>
            <a:endParaRPr lang="en-GB" b="0" i="0" dirty="0">
              <a:solidFill>
                <a:srgbClr val="333333"/>
              </a:solidFill>
              <a:effectLst/>
              <a:latin typeface="Roboto" panose="020B0604020202020204" pitchFamily="2" charset="0"/>
            </a:endParaRPr>
          </a:p>
          <a:p>
            <a:endParaRPr lang="en-SG" dirty="0"/>
          </a:p>
          <a:p>
            <a:r>
              <a:rPr lang="en-SG" dirty="0"/>
              <a:t>Criteria:</a:t>
            </a:r>
          </a:p>
          <a:p>
            <a:r>
              <a:rPr lang="en-SG" dirty="0"/>
              <a:t>https://seller.shopee.sg/edu/article/2610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30B8E2-16C2-4E1B-8BED-E0634B5D401A}" type="slidenum">
              <a:rPr lang="en-SG" smtClean="0"/>
              <a:t>37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61138087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SG" u="sng" dirty="0"/>
              <a:t>Logistic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SG" u="none" dirty="0"/>
              <a:t>Load dataset into R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SG" u="none" dirty="0"/>
              <a:t>Check for classification and reclassify accordingly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SG" u="none" dirty="0"/>
              <a:t>Create train and test dataset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lang="en-SG" u="none" dirty="0"/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30B8E2-16C2-4E1B-8BED-E0634B5D401A}" type="slidenum">
              <a:rPr lang="en-SG" smtClean="0"/>
              <a:t>44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4770531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#concatenate </a:t>
            </a:r>
            <a:r>
              <a:rPr lang="en-SG" dirty="0" err="1"/>
              <a:t>shopid</a:t>
            </a:r>
            <a:r>
              <a:rPr lang="en-SG" dirty="0"/>
              <a:t> and </a:t>
            </a:r>
            <a:r>
              <a:rPr lang="en-SG" dirty="0" err="1"/>
              <a:t>userid</a:t>
            </a:r>
            <a:endParaRPr lang="en-SG" dirty="0"/>
          </a:p>
          <a:p>
            <a:r>
              <a:rPr lang="en-SG" dirty="0"/>
              <a:t>orderBrush1 &lt;- </a:t>
            </a:r>
            <a:r>
              <a:rPr lang="en-SG" dirty="0" err="1"/>
              <a:t>orderBrush</a:t>
            </a:r>
            <a:endParaRPr lang="en-SG" dirty="0"/>
          </a:p>
          <a:p>
            <a:r>
              <a:rPr lang="en-SG" dirty="0"/>
              <a:t>orderBrush1$shopid_userid &lt;- paste(orderBrush1$shopid,orderBrush1$userid, </a:t>
            </a:r>
            <a:r>
              <a:rPr lang="en-SG" dirty="0" err="1"/>
              <a:t>sep</a:t>
            </a:r>
            <a:r>
              <a:rPr lang="en-SG" dirty="0"/>
              <a:t> = "")</a:t>
            </a:r>
          </a:p>
          <a:p>
            <a:endParaRPr lang="en-SG" dirty="0"/>
          </a:p>
          <a:p>
            <a:r>
              <a:rPr lang="en-SG" dirty="0"/>
              <a:t>#set </a:t>
            </a:r>
            <a:r>
              <a:rPr lang="en-SG" dirty="0" err="1"/>
              <a:t>event_time</a:t>
            </a:r>
            <a:r>
              <a:rPr lang="en-SG" dirty="0"/>
              <a:t> as date and time format</a:t>
            </a:r>
          </a:p>
          <a:p>
            <a:r>
              <a:rPr lang="en-SG" dirty="0"/>
              <a:t>orderBrush1$event_time &lt;- </a:t>
            </a:r>
            <a:r>
              <a:rPr lang="en-SG" dirty="0" err="1"/>
              <a:t>as.POSIXlt</a:t>
            </a:r>
            <a:r>
              <a:rPr lang="en-SG" dirty="0"/>
              <a:t>(orderBrush1$event_time)</a:t>
            </a:r>
          </a:p>
          <a:p>
            <a:endParaRPr lang="en-SG" dirty="0"/>
          </a:p>
          <a:p>
            <a:r>
              <a:rPr lang="en-SG" dirty="0"/>
              <a:t>#order the column </a:t>
            </a:r>
            <a:r>
              <a:rPr lang="en-SG" dirty="0" err="1"/>
              <a:t>shopid_userid</a:t>
            </a:r>
            <a:r>
              <a:rPr lang="en-SG" dirty="0"/>
              <a:t> by ascending order</a:t>
            </a:r>
          </a:p>
          <a:p>
            <a:r>
              <a:rPr lang="en-SG" dirty="0"/>
              <a:t>orderBrush1 &lt;- orderBrush1[order(orderBrush1$shopid_userid),]</a:t>
            </a:r>
          </a:p>
          <a:p>
            <a:endParaRPr lang="en-SG" dirty="0"/>
          </a:p>
          <a:p>
            <a:r>
              <a:rPr lang="en-SG" dirty="0"/>
              <a:t>#find duplicated </a:t>
            </a:r>
            <a:r>
              <a:rPr lang="en-SG" dirty="0" err="1"/>
              <a:t>shopid_userid</a:t>
            </a:r>
            <a:endParaRPr lang="en-SG" dirty="0"/>
          </a:p>
          <a:p>
            <a:r>
              <a:rPr lang="en-SG" dirty="0"/>
              <a:t>orderBrush1$duplicate &lt;- duplicated(orderBrush1$shopid_userid) | duplicated(orderBrush1$shopid_userid, </a:t>
            </a:r>
            <a:r>
              <a:rPr lang="en-SG" dirty="0" err="1"/>
              <a:t>fromLast</a:t>
            </a:r>
            <a:r>
              <a:rPr lang="en-SG" dirty="0"/>
              <a:t> = TRUE)</a:t>
            </a:r>
          </a:p>
          <a:p>
            <a:endParaRPr lang="en-SG" dirty="0"/>
          </a:p>
          <a:p>
            <a:r>
              <a:rPr lang="en-SG" dirty="0"/>
              <a:t>#find those </a:t>
            </a:r>
            <a:r>
              <a:rPr lang="en-SG" dirty="0" err="1"/>
              <a:t>shopid_userid</a:t>
            </a:r>
            <a:r>
              <a:rPr lang="en-SG" dirty="0"/>
              <a:t> that with multiple orders place</a:t>
            </a:r>
          </a:p>
          <a:p>
            <a:r>
              <a:rPr lang="en-SG" dirty="0" err="1"/>
              <a:t>orderBrush_multipleorder</a:t>
            </a:r>
            <a:r>
              <a:rPr lang="en-SG" dirty="0"/>
              <a:t> &lt;- orderBrush1[orderBrush1$duplicate == TRUE,]</a:t>
            </a:r>
          </a:p>
          <a:p>
            <a:endParaRPr lang="en-SG" dirty="0"/>
          </a:p>
          <a:p>
            <a:r>
              <a:rPr lang="en-SG" dirty="0"/>
              <a:t>#find frequency of order for the </a:t>
            </a:r>
            <a:r>
              <a:rPr lang="en-SG" dirty="0" err="1"/>
              <a:t>shopid_userid</a:t>
            </a:r>
            <a:endParaRPr lang="en-SG" dirty="0"/>
          </a:p>
          <a:p>
            <a:r>
              <a:rPr lang="en-SG" dirty="0" err="1"/>
              <a:t>freq_orderBrush_multipleorder</a:t>
            </a:r>
            <a:r>
              <a:rPr lang="en-SG" dirty="0"/>
              <a:t> &lt;- </a:t>
            </a:r>
            <a:r>
              <a:rPr lang="en-SG" dirty="0" err="1"/>
              <a:t>as.data.frame</a:t>
            </a:r>
            <a:r>
              <a:rPr lang="en-SG" dirty="0"/>
              <a:t>(table(</a:t>
            </a:r>
            <a:r>
              <a:rPr lang="en-SG" dirty="0" err="1"/>
              <a:t>orderBrush_multipleorder$shopid_userid</a:t>
            </a:r>
            <a:r>
              <a:rPr lang="en-SG" dirty="0"/>
              <a:t>))</a:t>
            </a:r>
          </a:p>
          <a:p>
            <a:r>
              <a:rPr lang="en-SG" dirty="0" err="1"/>
              <a:t>colnames</a:t>
            </a:r>
            <a:r>
              <a:rPr lang="en-SG" dirty="0"/>
              <a:t>(</a:t>
            </a:r>
            <a:r>
              <a:rPr lang="en-SG" dirty="0" err="1"/>
              <a:t>freq_orderBrush_multipleorder</a:t>
            </a:r>
            <a:r>
              <a:rPr lang="en-SG" dirty="0"/>
              <a:t>) &lt;- c("</a:t>
            </a:r>
            <a:r>
              <a:rPr lang="en-SG" dirty="0" err="1"/>
              <a:t>shopid_userid</a:t>
            </a:r>
            <a:r>
              <a:rPr lang="en-SG" dirty="0"/>
              <a:t>", "frequency")</a:t>
            </a:r>
          </a:p>
          <a:p>
            <a:endParaRPr lang="en-SG" dirty="0"/>
          </a:p>
          <a:p>
            <a:r>
              <a:rPr lang="en-SG" dirty="0" err="1"/>
              <a:t>orderBrush_multipleorder_freq</a:t>
            </a:r>
            <a:r>
              <a:rPr lang="en-SG" dirty="0"/>
              <a:t> &lt;- merge(x = </a:t>
            </a:r>
            <a:r>
              <a:rPr lang="en-SG" dirty="0" err="1"/>
              <a:t>orderBrush_multipleorder</a:t>
            </a:r>
            <a:r>
              <a:rPr lang="en-SG" dirty="0"/>
              <a:t>, y = </a:t>
            </a:r>
            <a:r>
              <a:rPr lang="en-SG" dirty="0" err="1"/>
              <a:t>freq_orderBrush_multipleorder</a:t>
            </a:r>
            <a:r>
              <a:rPr lang="en-SG" dirty="0"/>
              <a:t>,</a:t>
            </a:r>
          </a:p>
          <a:p>
            <a:r>
              <a:rPr lang="en-SG" dirty="0"/>
              <a:t>                                       by = "</a:t>
            </a:r>
            <a:r>
              <a:rPr lang="en-SG" dirty="0" err="1"/>
              <a:t>shopid_userid</a:t>
            </a:r>
            <a:r>
              <a:rPr lang="en-SG" dirty="0"/>
              <a:t>")</a:t>
            </a:r>
          </a:p>
          <a:p>
            <a:endParaRPr lang="en-SG" dirty="0"/>
          </a:p>
          <a:p>
            <a:r>
              <a:rPr lang="en-SG" dirty="0"/>
              <a:t>#find those with more than 3 orders</a:t>
            </a:r>
          </a:p>
          <a:p>
            <a:r>
              <a:rPr lang="en-SG" dirty="0" err="1"/>
              <a:t>orderBrush_multipleorder_freq</a:t>
            </a:r>
            <a:r>
              <a:rPr lang="en-SG" dirty="0"/>
              <a:t> &lt;- </a:t>
            </a:r>
            <a:r>
              <a:rPr lang="en-SG" dirty="0" err="1"/>
              <a:t>orderBrush_multipleorder_freq</a:t>
            </a:r>
            <a:r>
              <a:rPr lang="en-SG" dirty="0"/>
              <a:t>[</a:t>
            </a:r>
            <a:r>
              <a:rPr lang="en-SG" dirty="0" err="1"/>
              <a:t>orderBrush_multipleorder_freq$frequency</a:t>
            </a:r>
            <a:r>
              <a:rPr lang="en-SG" dirty="0"/>
              <a:t> &gt;= 3,]</a:t>
            </a:r>
          </a:p>
          <a:p>
            <a:endParaRPr lang="en-SG" dirty="0"/>
          </a:p>
          <a:p>
            <a:r>
              <a:rPr lang="en-SG" dirty="0"/>
              <a:t>#find the time different between each row (in seconds), assign zero to first row</a:t>
            </a:r>
          </a:p>
          <a:p>
            <a:r>
              <a:rPr lang="en-SG" dirty="0" err="1"/>
              <a:t>orderBrush_multipleorder_freq$diff_time</a:t>
            </a:r>
            <a:r>
              <a:rPr lang="en-SG" dirty="0"/>
              <a:t> &lt;- c(0, diff(</a:t>
            </a:r>
            <a:r>
              <a:rPr lang="en-SG" dirty="0" err="1"/>
              <a:t>orderBrush_multipleorder_freq$event_time</a:t>
            </a:r>
            <a:r>
              <a:rPr lang="en-SG" dirty="0"/>
              <a:t>))</a:t>
            </a:r>
          </a:p>
          <a:p>
            <a:endParaRPr lang="en-SG" dirty="0"/>
          </a:p>
          <a:p>
            <a:r>
              <a:rPr lang="en-SG" dirty="0"/>
              <a:t>#identify those order that place within an hour (3600 seconds)</a:t>
            </a:r>
          </a:p>
          <a:p>
            <a:r>
              <a:rPr lang="en-SG" dirty="0"/>
              <a:t>#1 mean order place within an hour</a:t>
            </a:r>
          </a:p>
          <a:p>
            <a:r>
              <a:rPr lang="en-SG" dirty="0"/>
              <a:t>#0 mean order place not </a:t>
            </a:r>
            <a:r>
              <a:rPr lang="en-SG" dirty="0" err="1"/>
              <a:t>wihitn</a:t>
            </a:r>
            <a:r>
              <a:rPr lang="en-SG" dirty="0"/>
              <a:t> an hour</a:t>
            </a:r>
          </a:p>
          <a:p>
            <a:r>
              <a:rPr lang="en-SG" dirty="0"/>
              <a:t>for(</a:t>
            </a:r>
            <a:r>
              <a:rPr lang="en-SG" dirty="0" err="1"/>
              <a:t>i</a:t>
            </a:r>
            <a:r>
              <a:rPr lang="en-SG" dirty="0"/>
              <a:t> in 1:length(</a:t>
            </a:r>
            <a:r>
              <a:rPr lang="en-SG" dirty="0" err="1"/>
              <a:t>orderBrush_multipleorder_freq$diff_time</a:t>
            </a:r>
            <a:r>
              <a:rPr lang="en-SG" dirty="0"/>
              <a:t>)){</a:t>
            </a:r>
          </a:p>
          <a:p>
            <a:r>
              <a:rPr lang="en-SG" dirty="0"/>
              <a:t>  if( </a:t>
            </a:r>
            <a:r>
              <a:rPr lang="en-SG" dirty="0" err="1"/>
              <a:t>orderBrush_multipleorder_freq$diff_time</a:t>
            </a:r>
            <a:r>
              <a:rPr lang="en-SG" dirty="0"/>
              <a:t>[</a:t>
            </a:r>
            <a:r>
              <a:rPr lang="en-SG" dirty="0" err="1"/>
              <a:t>i</a:t>
            </a:r>
            <a:r>
              <a:rPr lang="en-SG" dirty="0"/>
              <a:t>] &gt;= -3600 &amp;&amp; </a:t>
            </a:r>
            <a:r>
              <a:rPr lang="en-SG" dirty="0" err="1"/>
              <a:t>orderBrush_multipleorder_freq$diff_time</a:t>
            </a:r>
            <a:r>
              <a:rPr lang="en-SG" dirty="0"/>
              <a:t>[</a:t>
            </a:r>
            <a:r>
              <a:rPr lang="en-SG" dirty="0" err="1"/>
              <a:t>i</a:t>
            </a:r>
            <a:r>
              <a:rPr lang="en-SG" dirty="0"/>
              <a:t>] &lt;= 3600){</a:t>
            </a:r>
          </a:p>
          <a:p>
            <a:r>
              <a:rPr lang="en-SG" dirty="0"/>
              <a:t>    </a:t>
            </a:r>
            <a:r>
              <a:rPr lang="en-SG" dirty="0" err="1"/>
              <a:t>orderBrush_multipleorder_freq$brushing</a:t>
            </a:r>
            <a:r>
              <a:rPr lang="en-SG" dirty="0"/>
              <a:t>[</a:t>
            </a:r>
            <a:r>
              <a:rPr lang="en-SG" dirty="0" err="1"/>
              <a:t>i</a:t>
            </a:r>
            <a:r>
              <a:rPr lang="en-SG" dirty="0"/>
              <a:t>] &lt;- 1</a:t>
            </a:r>
          </a:p>
          <a:p>
            <a:r>
              <a:rPr lang="en-SG" dirty="0"/>
              <a:t>  } else {</a:t>
            </a:r>
          </a:p>
          <a:p>
            <a:r>
              <a:rPr lang="en-SG" dirty="0"/>
              <a:t>    </a:t>
            </a:r>
            <a:r>
              <a:rPr lang="en-SG" dirty="0" err="1"/>
              <a:t>orderBrush_multipleorder_freq$brushing</a:t>
            </a:r>
            <a:r>
              <a:rPr lang="en-SG" dirty="0"/>
              <a:t>[</a:t>
            </a:r>
            <a:r>
              <a:rPr lang="en-SG" dirty="0" err="1"/>
              <a:t>i</a:t>
            </a:r>
            <a:r>
              <a:rPr lang="en-SG" dirty="0"/>
              <a:t>] &lt;- 0</a:t>
            </a:r>
          </a:p>
          <a:p>
            <a:r>
              <a:rPr lang="en-SG" dirty="0"/>
              <a:t>  }</a:t>
            </a:r>
          </a:p>
          <a:p>
            <a:r>
              <a:rPr lang="en-SG" dirty="0"/>
              <a:t>}</a:t>
            </a:r>
          </a:p>
          <a:p>
            <a:endParaRPr lang="en-SG" dirty="0"/>
          </a:p>
          <a:p>
            <a:r>
              <a:rPr lang="en-SG" dirty="0"/>
              <a:t>#only orders that being identify as brushing</a:t>
            </a:r>
          </a:p>
          <a:p>
            <a:r>
              <a:rPr lang="en-SG" dirty="0"/>
              <a:t>orderBrush2 &lt;- </a:t>
            </a:r>
            <a:r>
              <a:rPr lang="en-SG" dirty="0" err="1"/>
              <a:t>orderBrush_multipleorder_freq</a:t>
            </a:r>
            <a:r>
              <a:rPr lang="en-SG" dirty="0"/>
              <a:t>[</a:t>
            </a:r>
            <a:r>
              <a:rPr lang="en-SG" dirty="0" err="1"/>
              <a:t>orderBrush_multipleorder_freq$brushing</a:t>
            </a:r>
            <a:r>
              <a:rPr lang="en-SG" dirty="0"/>
              <a:t> == 1,]</a:t>
            </a:r>
          </a:p>
          <a:p>
            <a:endParaRPr lang="en-SG" dirty="0"/>
          </a:p>
          <a:p>
            <a:r>
              <a:rPr lang="en-SG" dirty="0"/>
              <a:t>#find the frequency of </a:t>
            </a:r>
            <a:r>
              <a:rPr lang="en-SG" dirty="0" err="1"/>
              <a:t>shopid_userid</a:t>
            </a:r>
            <a:endParaRPr lang="en-SG" dirty="0"/>
          </a:p>
          <a:p>
            <a:r>
              <a:rPr lang="en-SG" dirty="0"/>
              <a:t>freq_orderBrush2 &lt;- </a:t>
            </a:r>
            <a:r>
              <a:rPr lang="en-SG" dirty="0" err="1"/>
              <a:t>as.data.frame</a:t>
            </a:r>
            <a:r>
              <a:rPr lang="en-SG" dirty="0"/>
              <a:t>(table(orderBrush2$shopid_userid))</a:t>
            </a:r>
          </a:p>
          <a:p>
            <a:r>
              <a:rPr lang="en-SG" dirty="0" err="1"/>
              <a:t>colnames</a:t>
            </a:r>
            <a:r>
              <a:rPr lang="en-SG" dirty="0"/>
              <a:t>(freq_orderBrush2) &lt;- c("</a:t>
            </a:r>
            <a:r>
              <a:rPr lang="en-SG" dirty="0" err="1"/>
              <a:t>shopid_userid</a:t>
            </a:r>
            <a:r>
              <a:rPr lang="en-SG" dirty="0"/>
              <a:t>", "frequency")</a:t>
            </a:r>
          </a:p>
          <a:p>
            <a:endParaRPr lang="en-SG" dirty="0"/>
          </a:p>
          <a:p>
            <a:r>
              <a:rPr lang="en-SG" dirty="0"/>
              <a:t>freq_orderBrush2 &lt;- merge(x = orderBrush2, y = freq_orderBrush2,</a:t>
            </a:r>
          </a:p>
          <a:p>
            <a:r>
              <a:rPr lang="en-SG" dirty="0"/>
              <a:t>                                       by = "</a:t>
            </a:r>
            <a:r>
              <a:rPr lang="en-SG" dirty="0" err="1"/>
              <a:t>shopid_userid</a:t>
            </a:r>
            <a:r>
              <a:rPr lang="en-SG" dirty="0"/>
              <a:t>")</a:t>
            </a:r>
          </a:p>
          <a:p>
            <a:endParaRPr lang="en-SG" dirty="0"/>
          </a:p>
          <a:p>
            <a:r>
              <a:rPr lang="en-SG" dirty="0"/>
              <a:t>#find order with frequency more than equal to 2</a:t>
            </a:r>
          </a:p>
          <a:p>
            <a:r>
              <a:rPr lang="en-SG" dirty="0"/>
              <a:t>#this is because those with frequency 1 should not be brushing</a:t>
            </a:r>
          </a:p>
          <a:p>
            <a:r>
              <a:rPr lang="en-SG" dirty="0"/>
              <a:t>freq_orderBrush2 &lt;- freq_orderBrush2[freq_orderBrush2$frequency.y &gt;= 2,]</a:t>
            </a:r>
          </a:p>
          <a:p>
            <a:endParaRPr lang="en-SG" dirty="0"/>
          </a:p>
          <a:p>
            <a:r>
              <a:rPr lang="en-SG" dirty="0"/>
              <a:t>#total 743 group of order brushing </a:t>
            </a:r>
          </a:p>
          <a:p>
            <a:r>
              <a:rPr lang="en-SG" dirty="0"/>
              <a:t>unique(freq_orderBrush2$shopid_userid)</a:t>
            </a:r>
          </a:p>
          <a:p>
            <a:endParaRPr lang="en-SG" dirty="0"/>
          </a:p>
          <a:p>
            <a:r>
              <a:rPr lang="en-SG" dirty="0"/>
              <a:t>#total 388 shops that suspect to have order brushing </a:t>
            </a:r>
          </a:p>
          <a:p>
            <a:r>
              <a:rPr lang="en-SG" dirty="0"/>
              <a:t>unique(freq_orderBrush2$shopid)</a:t>
            </a:r>
          </a:p>
          <a:p>
            <a:endParaRPr lang="en-SG" dirty="0"/>
          </a:p>
          <a:p>
            <a:r>
              <a:rPr lang="en-SG" dirty="0"/>
              <a:t>#total 673 users that suspect to have order brushing</a:t>
            </a:r>
          </a:p>
          <a:p>
            <a:r>
              <a:rPr lang="en-SG" dirty="0"/>
              <a:t>unique(freq_orderBrush2$userid)</a:t>
            </a:r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30B8E2-16C2-4E1B-8BED-E0634B5D401A}" type="slidenum">
              <a:rPr lang="en-SG" smtClean="0"/>
              <a:t>57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76695580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#concatenate </a:t>
            </a:r>
            <a:r>
              <a:rPr lang="en-SG" dirty="0" err="1"/>
              <a:t>shopid</a:t>
            </a:r>
            <a:r>
              <a:rPr lang="en-SG" dirty="0"/>
              <a:t> and </a:t>
            </a:r>
            <a:r>
              <a:rPr lang="en-SG" dirty="0" err="1"/>
              <a:t>userid</a:t>
            </a:r>
            <a:endParaRPr lang="en-SG" dirty="0"/>
          </a:p>
          <a:p>
            <a:r>
              <a:rPr lang="en-SG" dirty="0"/>
              <a:t>orderBrush1 &lt;- </a:t>
            </a:r>
            <a:r>
              <a:rPr lang="en-SG" dirty="0" err="1"/>
              <a:t>orderBrush</a:t>
            </a:r>
            <a:endParaRPr lang="en-SG" dirty="0"/>
          </a:p>
          <a:p>
            <a:r>
              <a:rPr lang="en-SG" dirty="0"/>
              <a:t>orderBrush1$shopid_userid &lt;- paste(orderBrush1$shopid,orderBrush1$userid, </a:t>
            </a:r>
            <a:r>
              <a:rPr lang="en-SG" dirty="0" err="1"/>
              <a:t>sep</a:t>
            </a:r>
            <a:r>
              <a:rPr lang="en-SG" dirty="0"/>
              <a:t> = "")</a:t>
            </a:r>
          </a:p>
          <a:p>
            <a:endParaRPr lang="en-SG" dirty="0"/>
          </a:p>
          <a:p>
            <a:r>
              <a:rPr lang="en-SG" dirty="0"/>
              <a:t>#set </a:t>
            </a:r>
            <a:r>
              <a:rPr lang="en-SG" dirty="0" err="1"/>
              <a:t>event_time</a:t>
            </a:r>
            <a:r>
              <a:rPr lang="en-SG" dirty="0"/>
              <a:t> as date and time format</a:t>
            </a:r>
          </a:p>
          <a:p>
            <a:r>
              <a:rPr lang="en-SG" dirty="0"/>
              <a:t>orderBrush1$event_time &lt;- </a:t>
            </a:r>
            <a:r>
              <a:rPr lang="en-SG" dirty="0" err="1"/>
              <a:t>as.POSIXlt</a:t>
            </a:r>
            <a:r>
              <a:rPr lang="en-SG" dirty="0"/>
              <a:t>(orderBrush1$event_time)</a:t>
            </a:r>
          </a:p>
          <a:p>
            <a:endParaRPr lang="en-SG" dirty="0"/>
          </a:p>
          <a:p>
            <a:r>
              <a:rPr lang="en-SG" dirty="0"/>
              <a:t>#order the column </a:t>
            </a:r>
            <a:r>
              <a:rPr lang="en-SG" dirty="0" err="1"/>
              <a:t>shopid_userid</a:t>
            </a:r>
            <a:r>
              <a:rPr lang="en-SG" dirty="0"/>
              <a:t> by ascending order</a:t>
            </a:r>
          </a:p>
          <a:p>
            <a:r>
              <a:rPr lang="en-SG" dirty="0"/>
              <a:t>orderBrush1 &lt;- orderBrush1[order(orderBrush1$shopid_userid),]</a:t>
            </a:r>
          </a:p>
          <a:p>
            <a:endParaRPr lang="en-SG" dirty="0"/>
          </a:p>
          <a:p>
            <a:r>
              <a:rPr lang="en-SG" dirty="0"/>
              <a:t>#find duplicated </a:t>
            </a:r>
            <a:r>
              <a:rPr lang="en-SG" dirty="0" err="1"/>
              <a:t>shopid_userid</a:t>
            </a:r>
            <a:endParaRPr lang="en-SG" dirty="0"/>
          </a:p>
          <a:p>
            <a:r>
              <a:rPr lang="en-SG" dirty="0"/>
              <a:t>orderBrush1$duplicate &lt;- duplicated(orderBrush1$shopid_userid) | duplicated(orderBrush1$shopid_userid, </a:t>
            </a:r>
            <a:r>
              <a:rPr lang="en-SG" dirty="0" err="1"/>
              <a:t>fromLast</a:t>
            </a:r>
            <a:r>
              <a:rPr lang="en-SG" dirty="0"/>
              <a:t> = TRUE)</a:t>
            </a:r>
          </a:p>
          <a:p>
            <a:endParaRPr lang="en-SG" dirty="0"/>
          </a:p>
          <a:p>
            <a:r>
              <a:rPr lang="en-SG" dirty="0"/>
              <a:t>#find those </a:t>
            </a:r>
            <a:r>
              <a:rPr lang="en-SG" dirty="0" err="1"/>
              <a:t>shopid_userid</a:t>
            </a:r>
            <a:r>
              <a:rPr lang="en-SG" dirty="0"/>
              <a:t> that with multiple orders place</a:t>
            </a:r>
          </a:p>
          <a:p>
            <a:r>
              <a:rPr lang="en-SG" dirty="0" err="1"/>
              <a:t>orderBrush_multipleorder</a:t>
            </a:r>
            <a:r>
              <a:rPr lang="en-SG" dirty="0"/>
              <a:t> &lt;- orderBrush1[orderBrush1$duplicate == TRUE,]</a:t>
            </a:r>
          </a:p>
          <a:p>
            <a:endParaRPr lang="en-SG" dirty="0"/>
          </a:p>
          <a:p>
            <a:r>
              <a:rPr lang="en-SG" dirty="0"/>
              <a:t>#find frequency of order for the </a:t>
            </a:r>
            <a:r>
              <a:rPr lang="en-SG" dirty="0" err="1"/>
              <a:t>shopid_userid</a:t>
            </a:r>
            <a:endParaRPr lang="en-SG" dirty="0"/>
          </a:p>
          <a:p>
            <a:r>
              <a:rPr lang="en-SG" dirty="0" err="1"/>
              <a:t>freq_orderBrush_multipleorder</a:t>
            </a:r>
            <a:r>
              <a:rPr lang="en-SG" dirty="0"/>
              <a:t> &lt;- </a:t>
            </a:r>
            <a:r>
              <a:rPr lang="en-SG" dirty="0" err="1"/>
              <a:t>as.data.frame</a:t>
            </a:r>
            <a:r>
              <a:rPr lang="en-SG" dirty="0"/>
              <a:t>(table(</a:t>
            </a:r>
            <a:r>
              <a:rPr lang="en-SG" dirty="0" err="1"/>
              <a:t>orderBrush_multipleorder$shopid_userid</a:t>
            </a:r>
            <a:r>
              <a:rPr lang="en-SG" dirty="0"/>
              <a:t>))</a:t>
            </a:r>
          </a:p>
          <a:p>
            <a:r>
              <a:rPr lang="en-SG" dirty="0" err="1"/>
              <a:t>colnames</a:t>
            </a:r>
            <a:r>
              <a:rPr lang="en-SG" dirty="0"/>
              <a:t>(</a:t>
            </a:r>
            <a:r>
              <a:rPr lang="en-SG" dirty="0" err="1"/>
              <a:t>freq_orderBrush_multipleorder</a:t>
            </a:r>
            <a:r>
              <a:rPr lang="en-SG" dirty="0"/>
              <a:t>) &lt;- c("</a:t>
            </a:r>
            <a:r>
              <a:rPr lang="en-SG" dirty="0" err="1"/>
              <a:t>shopid_userid</a:t>
            </a:r>
            <a:r>
              <a:rPr lang="en-SG" dirty="0"/>
              <a:t>", "frequency")</a:t>
            </a:r>
          </a:p>
          <a:p>
            <a:endParaRPr lang="en-SG" dirty="0"/>
          </a:p>
          <a:p>
            <a:r>
              <a:rPr lang="en-SG" dirty="0" err="1"/>
              <a:t>orderBrush_multipleorder_freq</a:t>
            </a:r>
            <a:r>
              <a:rPr lang="en-SG" dirty="0"/>
              <a:t> &lt;- merge(x = </a:t>
            </a:r>
            <a:r>
              <a:rPr lang="en-SG" dirty="0" err="1"/>
              <a:t>orderBrush_multipleorder</a:t>
            </a:r>
            <a:r>
              <a:rPr lang="en-SG" dirty="0"/>
              <a:t>, y = </a:t>
            </a:r>
            <a:r>
              <a:rPr lang="en-SG" dirty="0" err="1"/>
              <a:t>freq_orderBrush_multipleorder</a:t>
            </a:r>
            <a:r>
              <a:rPr lang="en-SG" dirty="0"/>
              <a:t>,</a:t>
            </a:r>
          </a:p>
          <a:p>
            <a:r>
              <a:rPr lang="en-SG" dirty="0"/>
              <a:t>                                       by = "</a:t>
            </a:r>
            <a:r>
              <a:rPr lang="en-SG" dirty="0" err="1"/>
              <a:t>shopid_userid</a:t>
            </a:r>
            <a:r>
              <a:rPr lang="en-SG" dirty="0"/>
              <a:t>")</a:t>
            </a:r>
          </a:p>
          <a:p>
            <a:endParaRPr lang="en-SG" dirty="0"/>
          </a:p>
          <a:p>
            <a:r>
              <a:rPr lang="en-SG" dirty="0"/>
              <a:t>#find those with more than 3 orders</a:t>
            </a:r>
          </a:p>
          <a:p>
            <a:r>
              <a:rPr lang="en-SG" dirty="0" err="1"/>
              <a:t>orderBrush_multipleorder_freq</a:t>
            </a:r>
            <a:r>
              <a:rPr lang="en-SG" dirty="0"/>
              <a:t> &lt;- </a:t>
            </a:r>
            <a:r>
              <a:rPr lang="en-SG" dirty="0" err="1"/>
              <a:t>orderBrush_multipleorder_freq</a:t>
            </a:r>
            <a:r>
              <a:rPr lang="en-SG" dirty="0"/>
              <a:t>[</a:t>
            </a:r>
            <a:r>
              <a:rPr lang="en-SG" dirty="0" err="1"/>
              <a:t>orderBrush_multipleorder_freq$frequency</a:t>
            </a:r>
            <a:r>
              <a:rPr lang="en-SG" dirty="0"/>
              <a:t> &gt;= 3,]</a:t>
            </a:r>
          </a:p>
          <a:p>
            <a:endParaRPr lang="en-SG" dirty="0"/>
          </a:p>
          <a:p>
            <a:r>
              <a:rPr lang="en-SG" dirty="0"/>
              <a:t>#find the time different between each row (in seconds), assign zero to first row</a:t>
            </a:r>
          </a:p>
          <a:p>
            <a:r>
              <a:rPr lang="en-SG" dirty="0" err="1"/>
              <a:t>orderBrush_multipleorder_freq$diff_time</a:t>
            </a:r>
            <a:r>
              <a:rPr lang="en-SG" dirty="0"/>
              <a:t> &lt;- c(0, diff(</a:t>
            </a:r>
            <a:r>
              <a:rPr lang="en-SG" dirty="0" err="1"/>
              <a:t>orderBrush_multipleorder_freq$event_time</a:t>
            </a:r>
            <a:r>
              <a:rPr lang="en-SG" dirty="0"/>
              <a:t>))</a:t>
            </a:r>
          </a:p>
          <a:p>
            <a:endParaRPr lang="en-SG" dirty="0"/>
          </a:p>
          <a:p>
            <a:r>
              <a:rPr lang="en-SG" dirty="0"/>
              <a:t>#identify those order that place within an hour (3600 seconds)</a:t>
            </a:r>
          </a:p>
          <a:p>
            <a:r>
              <a:rPr lang="en-SG" dirty="0"/>
              <a:t>#1 mean order place within an hour</a:t>
            </a:r>
          </a:p>
          <a:p>
            <a:r>
              <a:rPr lang="en-SG" dirty="0"/>
              <a:t>#0 mean order place not </a:t>
            </a:r>
            <a:r>
              <a:rPr lang="en-SG" dirty="0" err="1"/>
              <a:t>wihitn</a:t>
            </a:r>
            <a:r>
              <a:rPr lang="en-SG" dirty="0"/>
              <a:t> an hour</a:t>
            </a:r>
          </a:p>
          <a:p>
            <a:r>
              <a:rPr lang="en-SG" dirty="0"/>
              <a:t>for(</a:t>
            </a:r>
            <a:r>
              <a:rPr lang="en-SG" dirty="0" err="1"/>
              <a:t>i</a:t>
            </a:r>
            <a:r>
              <a:rPr lang="en-SG" dirty="0"/>
              <a:t> in 1:length(</a:t>
            </a:r>
            <a:r>
              <a:rPr lang="en-SG" dirty="0" err="1"/>
              <a:t>orderBrush_multipleorder_freq$diff_time</a:t>
            </a:r>
            <a:r>
              <a:rPr lang="en-SG" dirty="0"/>
              <a:t>)){</a:t>
            </a:r>
          </a:p>
          <a:p>
            <a:r>
              <a:rPr lang="en-SG" dirty="0"/>
              <a:t>  if( </a:t>
            </a:r>
            <a:r>
              <a:rPr lang="en-SG" dirty="0" err="1"/>
              <a:t>orderBrush_multipleorder_freq$diff_time</a:t>
            </a:r>
            <a:r>
              <a:rPr lang="en-SG" dirty="0"/>
              <a:t>[</a:t>
            </a:r>
            <a:r>
              <a:rPr lang="en-SG" dirty="0" err="1"/>
              <a:t>i</a:t>
            </a:r>
            <a:r>
              <a:rPr lang="en-SG" dirty="0"/>
              <a:t>] &gt;= -3600 &amp;&amp; </a:t>
            </a:r>
            <a:r>
              <a:rPr lang="en-SG" dirty="0" err="1"/>
              <a:t>orderBrush_multipleorder_freq$diff_time</a:t>
            </a:r>
            <a:r>
              <a:rPr lang="en-SG" dirty="0"/>
              <a:t>[</a:t>
            </a:r>
            <a:r>
              <a:rPr lang="en-SG" dirty="0" err="1"/>
              <a:t>i</a:t>
            </a:r>
            <a:r>
              <a:rPr lang="en-SG" dirty="0"/>
              <a:t>] &lt;= 3600){</a:t>
            </a:r>
          </a:p>
          <a:p>
            <a:r>
              <a:rPr lang="en-SG" dirty="0"/>
              <a:t>    </a:t>
            </a:r>
            <a:r>
              <a:rPr lang="en-SG" dirty="0" err="1"/>
              <a:t>orderBrush_multipleorder_freq$brushing</a:t>
            </a:r>
            <a:r>
              <a:rPr lang="en-SG" dirty="0"/>
              <a:t>[</a:t>
            </a:r>
            <a:r>
              <a:rPr lang="en-SG" dirty="0" err="1"/>
              <a:t>i</a:t>
            </a:r>
            <a:r>
              <a:rPr lang="en-SG" dirty="0"/>
              <a:t>] &lt;- 1</a:t>
            </a:r>
          </a:p>
          <a:p>
            <a:r>
              <a:rPr lang="en-SG" dirty="0"/>
              <a:t>  } else {</a:t>
            </a:r>
          </a:p>
          <a:p>
            <a:r>
              <a:rPr lang="en-SG" dirty="0"/>
              <a:t>    </a:t>
            </a:r>
            <a:r>
              <a:rPr lang="en-SG" dirty="0" err="1"/>
              <a:t>orderBrush_multipleorder_freq$brushing</a:t>
            </a:r>
            <a:r>
              <a:rPr lang="en-SG" dirty="0"/>
              <a:t>[</a:t>
            </a:r>
            <a:r>
              <a:rPr lang="en-SG" dirty="0" err="1"/>
              <a:t>i</a:t>
            </a:r>
            <a:r>
              <a:rPr lang="en-SG" dirty="0"/>
              <a:t>] &lt;- 0</a:t>
            </a:r>
          </a:p>
          <a:p>
            <a:r>
              <a:rPr lang="en-SG" dirty="0"/>
              <a:t>  }</a:t>
            </a:r>
          </a:p>
          <a:p>
            <a:r>
              <a:rPr lang="en-SG" dirty="0"/>
              <a:t>}</a:t>
            </a:r>
          </a:p>
          <a:p>
            <a:endParaRPr lang="en-SG" dirty="0"/>
          </a:p>
          <a:p>
            <a:r>
              <a:rPr lang="en-SG" dirty="0"/>
              <a:t>#only orders that being identify as brushing</a:t>
            </a:r>
          </a:p>
          <a:p>
            <a:r>
              <a:rPr lang="en-SG" dirty="0"/>
              <a:t>orderBrush2 &lt;- </a:t>
            </a:r>
            <a:r>
              <a:rPr lang="en-SG" dirty="0" err="1"/>
              <a:t>orderBrush_multipleorder_freq</a:t>
            </a:r>
            <a:r>
              <a:rPr lang="en-SG" dirty="0"/>
              <a:t>[</a:t>
            </a:r>
            <a:r>
              <a:rPr lang="en-SG" dirty="0" err="1"/>
              <a:t>orderBrush_multipleorder_freq$brushing</a:t>
            </a:r>
            <a:r>
              <a:rPr lang="en-SG" dirty="0"/>
              <a:t> == 1,]</a:t>
            </a:r>
          </a:p>
          <a:p>
            <a:endParaRPr lang="en-SG" dirty="0"/>
          </a:p>
          <a:p>
            <a:r>
              <a:rPr lang="en-SG" dirty="0"/>
              <a:t>#find the frequency of </a:t>
            </a:r>
            <a:r>
              <a:rPr lang="en-SG" dirty="0" err="1"/>
              <a:t>shopid_userid</a:t>
            </a:r>
            <a:endParaRPr lang="en-SG" dirty="0"/>
          </a:p>
          <a:p>
            <a:r>
              <a:rPr lang="en-SG" dirty="0"/>
              <a:t>freq_orderBrush2 &lt;- </a:t>
            </a:r>
            <a:r>
              <a:rPr lang="en-SG" dirty="0" err="1"/>
              <a:t>as.data.frame</a:t>
            </a:r>
            <a:r>
              <a:rPr lang="en-SG" dirty="0"/>
              <a:t>(table(orderBrush2$shopid_userid))</a:t>
            </a:r>
          </a:p>
          <a:p>
            <a:r>
              <a:rPr lang="en-SG" dirty="0" err="1"/>
              <a:t>colnames</a:t>
            </a:r>
            <a:r>
              <a:rPr lang="en-SG" dirty="0"/>
              <a:t>(freq_orderBrush2) &lt;- c("</a:t>
            </a:r>
            <a:r>
              <a:rPr lang="en-SG" dirty="0" err="1"/>
              <a:t>shopid_userid</a:t>
            </a:r>
            <a:r>
              <a:rPr lang="en-SG" dirty="0"/>
              <a:t>", "frequency")</a:t>
            </a:r>
          </a:p>
          <a:p>
            <a:endParaRPr lang="en-SG" dirty="0"/>
          </a:p>
          <a:p>
            <a:r>
              <a:rPr lang="en-SG" dirty="0"/>
              <a:t>freq_orderBrush2 &lt;- merge(x = orderBrush2, y = freq_orderBrush2,</a:t>
            </a:r>
          </a:p>
          <a:p>
            <a:r>
              <a:rPr lang="en-SG" dirty="0"/>
              <a:t>                                       by = "</a:t>
            </a:r>
            <a:r>
              <a:rPr lang="en-SG" dirty="0" err="1"/>
              <a:t>shopid_userid</a:t>
            </a:r>
            <a:r>
              <a:rPr lang="en-SG" dirty="0"/>
              <a:t>")</a:t>
            </a:r>
          </a:p>
          <a:p>
            <a:endParaRPr lang="en-SG" dirty="0"/>
          </a:p>
          <a:p>
            <a:r>
              <a:rPr lang="en-SG" dirty="0"/>
              <a:t>#find order with frequency more than equal to 2</a:t>
            </a:r>
          </a:p>
          <a:p>
            <a:r>
              <a:rPr lang="en-SG" dirty="0"/>
              <a:t>#this is because those with frequency 1 should not be brushing</a:t>
            </a:r>
          </a:p>
          <a:p>
            <a:r>
              <a:rPr lang="en-SG" dirty="0"/>
              <a:t>freq_orderBrush2 &lt;- freq_orderBrush2[freq_orderBrush2$frequency.y &gt;= 2,]</a:t>
            </a:r>
          </a:p>
          <a:p>
            <a:endParaRPr lang="en-SG" dirty="0"/>
          </a:p>
          <a:p>
            <a:r>
              <a:rPr lang="en-SG" dirty="0"/>
              <a:t>#total 743 group of order brushing </a:t>
            </a:r>
          </a:p>
          <a:p>
            <a:r>
              <a:rPr lang="en-SG" dirty="0"/>
              <a:t>unique(freq_orderBrush2$shopid_userid)</a:t>
            </a:r>
          </a:p>
          <a:p>
            <a:endParaRPr lang="en-SG" dirty="0"/>
          </a:p>
          <a:p>
            <a:r>
              <a:rPr lang="en-SG" dirty="0"/>
              <a:t>#total 388 shops that suspect to have order brushing </a:t>
            </a:r>
          </a:p>
          <a:p>
            <a:r>
              <a:rPr lang="en-SG" dirty="0"/>
              <a:t>unique(freq_orderBrush2$shopid)</a:t>
            </a:r>
          </a:p>
          <a:p>
            <a:endParaRPr lang="en-SG" dirty="0"/>
          </a:p>
          <a:p>
            <a:r>
              <a:rPr lang="en-SG" dirty="0"/>
              <a:t>#total 673 users that suspect to have order brushing</a:t>
            </a:r>
          </a:p>
          <a:p>
            <a:r>
              <a:rPr lang="en-SG" dirty="0"/>
              <a:t>unique(freq_orderBrush2$userid)</a:t>
            </a:r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30B8E2-16C2-4E1B-8BED-E0634B5D401A}" type="slidenum">
              <a:rPr lang="en-SG" smtClean="0"/>
              <a:t>58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64776705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#concatenate </a:t>
            </a:r>
            <a:r>
              <a:rPr lang="en-SG" dirty="0" err="1"/>
              <a:t>shopid</a:t>
            </a:r>
            <a:r>
              <a:rPr lang="en-SG" dirty="0"/>
              <a:t> and </a:t>
            </a:r>
            <a:r>
              <a:rPr lang="en-SG" dirty="0" err="1"/>
              <a:t>userid</a:t>
            </a:r>
            <a:endParaRPr lang="en-SG" dirty="0"/>
          </a:p>
          <a:p>
            <a:r>
              <a:rPr lang="en-SG" dirty="0"/>
              <a:t>orderBrush1 &lt;- </a:t>
            </a:r>
            <a:r>
              <a:rPr lang="en-SG" dirty="0" err="1"/>
              <a:t>orderBrush</a:t>
            </a:r>
            <a:endParaRPr lang="en-SG" dirty="0"/>
          </a:p>
          <a:p>
            <a:r>
              <a:rPr lang="en-SG" dirty="0"/>
              <a:t>orderBrush1$shopid_userid &lt;- paste(orderBrush1$shopid,orderBrush1$userid, </a:t>
            </a:r>
            <a:r>
              <a:rPr lang="en-SG" dirty="0" err="1"/>
              <a:t>sep</a:t>
            </a:r>
            <a:r>
              <a:rPr lang="en-SG" dirty="0"/>
              <a:t> = "")</a:t>
            </a:r>
          </a:p>
          <a:p>
            <a:endParaRPr lang="en-SG" dirty="0"/>
          </a:p>
          <a:p>
            <a:r>
              <a:rPr lang="en-SG" dirty="0"/>
              <a:t>#set </a:t>
            </a:r>
            <a:r>
              <a:rPr lang="en-SG" dirty="0" err="1"/>
              <a:t>event_time</a:t>
            </a:r>
            <a:r>
              <a:rPr lang="en-SG" dirty="0"/>
              <a:t> as date and time format</a:t>
            </a:r>
          </a:p>
          <a:p>
            <a:r>
              <a:rPr lang="en-SG" dirty="0"/>
              <a:t>orderBrush1$event_time &lt;- </a:t>
            </a:r>
            <a:r>
              <a:rPr lang="en-SG" dirty="0" err="1"/>
              <a:t>as.POSIXlt</a:t>
            </a:r>
            <a:r>
              <a:rPr lang="en-SG" dirty="0"/>
              <a:t>(orderBrush1$event_time)</a:t>
            </a:r>
          </a:p>
          <a:p>
            <a:endParaRPr lang="en-SG" dirty="0"/>
          </a:p>
          <a:p>
            <a:r>
              <a:rPr lang="en-SG" dirty="0"/>
              <a:t>#order the column </a:t>
            </a:r>
            <a:r>
              <a:rPr lang="en-SG" dirty="0" err="1"/>
              <a:t>shopid_userid</a:t>
            </a:r>
            <a:r>
              <a:rPr lang="en-SG" dirty="0"/>
              <a:t> by ascending order</a:t>
            </a:r>
          </a:p>
          <a:p>
            <a:r>
              <a:rPr lang="en-SG" dirty="0"/>
              <a:t>orderBrush1 &lt;- orderBrush1[order(orderBrush1$shopid_userid),]</a:t>
            </a:r>
          </a:p>
          <a:p>
            <a:endParaRPr lang="en-SG" dirty="0"/>
          </a:p>
          <a:p>
            <a:r>
              <a:rPr lang="en-SG" dirty="0"/>
              <a:t>#find duplicated </a:t>
            </a:r>
            <a:r>
              <a:rPr lang="en-SG" dirty="0" err="1"/>
              <a:t>shopid_userid</a:t>
            </a:r>
            <a:endParaRPr lang="en-SG" dirty="0"/>
          </a:p>
          <a:p>
            <a:r>
              <a:rPr lang="en-SG" dirty="0"/>
              <a:t>orderBrush1$duplicate &lt;- duplicated(orderBrush1$shopid_userid) | duplicated(orderBrush1$shopid_userid, </a:t>
            </a:r>
            <a:r>
              <a:rPr lang="en-SG" dirty="0" err="1"/>
              <a:t>fromLast</a:t>
            </a:r>
            <a:r>
              <a:rPr lang="en-SG" dirty="0"/>
              <a:t> = TRUE)</a:t>
            </a:r>
          </a:p>
          <a:p>
            <a:endParaRPr lang="en-SG" dirty="0"/>
          </a:p>
          <a:p>
            <a:r>
              <a:rPr lang="en-SG" dirty="0"/>
              <a:t>#find those </a:t>
            </a:r>
            <a:r>
              <a:rPr lang="en-SG" dirty="0" err="1"/>
              <a:t>shopid_userid</a:t>
            </a:r>
            <a:r>
              <a:rPr lang="en-SG" dirty="0"/>
              <a:t> that with multiple orders place</a:t>
            </a:r>
          </a:p>
          <a:p>
            <a:r>
              <a:rPr lang="en-SG" dirty="0" err="1"/>
              <a:t>orderBrush_multipleorder</a:t>
            </a:r>
            <a:r>
              <a:rPr lang="en-SG" dirty="0"/>
              <a:t> &lt;- orderBrush1[orderBrush1$duplicate == TRUE,]</a:t>
            </a:r>
          </a:p>
          <a:p>
            <a:endParaRPr lang="en-SG" dirty="0"/>
          </a:p>
          <a:p>
            <a:r>
              <a:rPr lang="en-SG" dirty="0"/>
              <a:t>#find frequency of order for the </a:t>
            </a:r>
            <a:r>
              <a:rPr lang="en-SG" dirty="0" err="1"/>
              <a:t>shopid_userid</a:t>
            </a:r>
            <a:endParaRPr lang="en-SG" dirty="0"/>
          </a:p>
          <a:p>
            <a:r>
              <a:rPr lang="en-SG" dirty="0" err="1"/>
              <a:t>freq_orderBrush_multipleorder</a:t>
            </a:r>
            <a:r>
              <a:rPr lang="en-SG" dirty="0"/>
              <a:t> &lt;- </a:t>
            </a:r>
            <a:r>
              <a:rPr lang="en-SG" dirty="0" err="1"/>
              <a:t>as.data.frame</a:t>
            </a:r>
            <a:r>
              <a:rPr lang="en-SG" dirty="0"/>
              <a:t>(table(</a:t>
            </a:r>
            <a:r>
              <a:rPr lang="en-SG" dirty="0" err="1"/>
              <a:t>orderBrush_multipleorder$shopid_userid</a:t>
            </a:r>
            <a:r>
              <a:rPr lang="en-SG" dirty="0"/>
              <a:t>))</a:t>
            </a:r>
          </a:p>
          <a:p>
            <a:r>
              <a:rPr lang="en-SG" dirty="0" err="1"/>
              <a:t>colnames</a:t>
            </a:r>
            <a:r>
              <a:rPr lang="en-SG" dirty="0"/>
              <a:t>(</a:t>
            </a:r>
            <a:r>
              <a:rPr lang="en-SG" dirty="0" err="1"/>
              <a:t>freq_orderBrush_multipleorder</a:t>
            </a:r>
            <a:r>
              <a:rPr lang="en-SG" dirty="0"/>
              <a:t>) &lt;- c("</a:t>
            </a:r>
            <a:r>
              <a:rPr lang="en-SG" dirty="0" err="1"/>
              <a:t>shopid_userid</a:t>
            </a:r>
            <a:r>
              <a:rPr lang="en-SG" dirty="0"/>
              <a:t>", "frequency")</a:t>
            </a:r>
          </a:p>
          <a:p>
            <a:endParaRPr lang="en-SG" dirty="0"/>
          </a:p>
          <a:p>
            <a:r>
              <a:rPr lang="en-SG" dirty="0" err="1"/>
              <a:t>orderBrush_multipleorder_freq</a:t>
            </a:r>
            <a:r>
              <a:rPr lang="en-SG" dirty="0"/>
              <a:t> &lt;- merge(x = </a:t>
            </a:r>
            <a:r>
              <a:rPr lang="en-SG" dirty="0" err="1"/>
              <a:t>orderBrush_multipleorder</a:t>
            </a:r>
            <a:r>
              <a:rPr lang="en-SG" dirty="0"/>
              <a:t>, y = </a:t>
            </a:r>
            <a:r>
              <a:rPr lang="en-SG" dirty="0" err="1"/>
              <a:t>freq_orderBrush_multipleorder</a:t>
            </a:r>
            <a:r>
              <a:rPr lang="en-SG" dirty="0"/>
              <a:t>,</a:t>
            </a:r>
          </a:p>
          <a:p>
            <a:r>
              <a:rPr lang="en-SG" dirty="0"/>
              <a:t>                                       by = "</a:t>
            </a:r>
            <a:r>
              <a:rPr lang="en-SG" dirty="0" err="1"/>
              <a:t>shopid_userid</a:t>
            </a:r>
            <a:r>
              <a:rPr lang="en-SG" dirty="0"/>
              <a:t>")</a:t>
            </a:r>
          </a:p>
          <a:p>
            <a:endParaRPr lang="en-SG" dirty="0"/>
          </a:p>
          <a:p>
            <a:r>
              <a:rPr lang="en-SG" dirty="0"/>
              <a:t>#find those with more than 3 orders</a:t>
            </a:r>
          </a:p>
          <a:p>
            <a:r>
              <a:rPr lang="en-SG" dirty="0" err="1"/>
              <a:t>orderBrush_multipleorder_freq</a:t>
            </a:r>
            <a:r>
              <a:rPr lang="en-SG" dirty="0"/>
              <a:t> &lt;- </a:t>
            </a:r>
            <a:r>
              <a:rPr lang="en-SG" dirty="0" err="1"/>
              <a:t>orderBrush_multipleorder_freq</a:t>
            </a:r>
            <a:r>
              <a:rPr lang="en-SG" dirty="0"/>
              <a:t>[</a:t>
            </a:r>
            <a:r>
              <a:rPr lang="en-SG" dirty="0" err="1"/>
              <a:t>orderBrush_multipleorder_freq$frequency</a:t>
            </a:r>
            <a:r>
              <a:rPr lang="en-SG" dirty="0"/>
              <a:t> &gt;= 3,]</a:t>
            </a:r>
          </a:p>
          <a:p>
            <a:endParaRPr lang="en-SG" dirty="0"/>
          </a:p>
          <a:p>
            <a:r>
              <a:rPr lang="en-SG" dirty="0"/>
              <a:t>#find the time different between each row (in seconds), assign zero to first row</a:t>
            </a:r>
          </a:p>
          <a:p>
            <a:r>
              <a:rPr lang="en-SG" dirty="0" err="1"/>
              <a:t>orderBrush_multipleorder_freq$diff_time</a:t>
            </a:r>
            <a:r>
              <a:rPr lang="en-SG" dirty="0"/>
              <a:t> &lt;- c(0, diff(</a:t>
            </a:r>
            <a:r>
              <a:rPr lang="en-SG" dirty="0" err="1"/>
              <a:t>orderBrush_multipleorder_freq$event_time</a:t>
            </a:r>
            <a:r>
              <a:rPr lang="en-SG" dirty="0"/>
              <a:t>))</a:t>
            </a:r>
          </a:p>
          <a:p>
            <a:endParaRPr lang="en-SG" dirty="0"/>
          </a:p>
          <a:p>
            <a:r>
              <a:rPr lang="en-SG" dirty="0"/>
              <a:t>#identify those order that place within an hour (3600 seconds)</a:t>
            </a:r>
          </a:p>
          <a:p>
            <a:r>
              <a:rPr lang="en-SG" dirty="0"/>
              <a:t>#1 mean order place within an hour</a:t>
            </a:r>
          </a:p>
          <a:p>
            <a:r>
              <a:rPr lang="en-SG" dirty="0"/>
              <a:t>#0 mean order place not </a:t>
            </a:r>
            <a:r>
              <a:rPr lang="en-SG" dirty="0" err="1"/>
              <a:t>wihitn</a:t>
            </a:r>
            <a:r>
              <a:rPr lang="en-SG" dirty="0"/>
              <a:t> an hour</a:t>
            </a:r>
          </a:p>
          <a:p>
            <a:r>
              <a:rPr lang="en-SG" dirty="0"/>
              <a:t>for(</a:t>
            </a:r>
            <a:r>
              <a:rPr lang="en-SG" dirty="0" err="1"/>
              <a:t>i</a:t>
            </a:r>
            <a:r>
              <a:rPr lang="en-SG" dirty="0"/>
              <a:t> in 1:length(</a:t>
            </a:r>
            <a:r>
              <a:rPr lang="en-SG" dirty="0" err="1"/>
              <a:t>orderBrush_multipleorder_freq$diff_time</a:t>
            </a:r>
            <a:r>
              <a:rPr lang="en-SG" dirty="0"/>
              <a:t>)){</a:t>
            </a:r>
          </a:p>
          <a:p>
            <a:r>
              <a:rPr lang="en-SG" dirty="0"/>
              <a:t>  if( </a:t>
            </a:r>
            <a:r>
              <a:rPr lang="en-SG" dirty="0" err="1"/>
              <a:t>orderBrush_multipleorder_freq$diff_time</a:t>
            </a:r>
            <a:r>
              <a:rPr lang="en-SG" dirty="0"/>
              <a:t>[</a:t>
            </a:r>
            <a:r>
              <a:rPr lang="en-SG" dirty="0" err="1"/>
              <a:t>i</a:t>
            </a:r>
            <a:r>
              <a:rPr lang="en-SG" dirty="0"/>
              <a:t>] &gt;= -3600 &amp;&amp; </a:t>
            </a:r>
            <a:r>
              <a:rPr lang="en-SG" dirty="0" err="1"/>
              <a:t>orderBrush_multipleorder_freq$diff_time</a:t>
            </a:r>
            <a:r>
              <a:rPr lang="en-SG" dirty="0"/>
              <a:t>[</a:t>
            </a:r>
            <a:r>
              <a:rPr lang="en-SG" dirty="0" err="1"/>
              <a:t>i</a:t>
            </a:r>
            <a:r>
              <a:rPr lang="en-SG" dirty="0"/>
              <a:t>] &lt;= 3600){</a:t>
            </a:r>
          </a:p>
          <a:p>
            <a:r>
              <a:rPr lang="en-SG" dirty="0"/>
              <a:t>    </a:t>
            </a:r>
            <a:r>
              <a:rPr lang="en-SG" dirty="0" err="1"/>
              <a:t>orderBrush_multipleorder_freq$brushing</a:t>
            </a:r>
            <a:r>
              <a:rPr lang="en-SG" dirty="0"/>
              <a:t>[</a:t>
            </a:r>
            <a:r>
              <a:rPr lang="en-SG" dirty="0" err="1"/>
              <a:t>i</a:t>
            </a:r>
            <a:r>
              <a:rPr lang="en-SG" dirty="0"/>
              <a:t>] &lt;- 1</a:t>
            </a:r>
          </a:p>
          <a:p>
            <a:r>
              <a:rPr lang="en-SG" dirty="0"/>
              <a:t>  } else {</a:t>
            </a:r>
          </a:p>
          <a:p>
            <a:r>
              <a:rPr lang="en-SG" dirty="0"/>
              <a:t>    </a:t>
            </a:r>
            <a:r>
              <a:rPr lang="en-SG" dirty="0" err="1"/>
              <a:t>orderBrush_multipleorder_freq$brushing</a:t>
            </a:r>
            <a:r>
              <a:rPr lang="en-SG" dirty="0"/>
              <a:t>[</a:t>
            </a:r>
            <a:r>
              <a:rPr lang="en-SG" dirty="0" err="1"/>
              <a:t>i</a:t>
            </a:r>
            <a:r>
              <a:rPr lang="en-SG" dirty="0"/>
              <a:t>] &lt;- 0</a:t>
            </a:r>
          </a:p>
          <a:p>
            <a:r>
              <a:rPr lang="en-SG" dirty="0"/>
              <a:t>  }</a:t>
            </a:r>
          </a:p>
          <a:p>
            <a:r>
              <a:rPr lang="en-SG" dirty="0"/>
              <a:t>}</a:t>
            </a:r>
          </a:p>
          <a:p>
            <a:endParaRPr lang="en-SG" dirty="0"/>
          </a:p>
          <a:p>
            <a:r>
              <a:rPr lang="en-SG" dirty="0"/>
              <a:t>#only orders that being identify as brushing</a:t>
            </a:r>
          </a:p>
          <a:p>
            <a:r>
              <a:rPr lang="en-SG" dirty="0"/>
              <a:t>orderBrush2 &lt;- </a:t>
            </a:r>
            <a:r>
              <a:rPr lang="en-SG" dirty="0" err="1"/>
              <a:t>orderBrush_multipleorder_freq</a:t>
            </a:r>
            <a:r>
              <a:rPr lang="en-SG" dirty="0"/>
              <a:t>[</a:t>
            </a:r>
            <a:r>
              <a:rPr lang="en-SG" dirty="0" err="1"/>
              <a:t>orderBrush_multipleorder_freq$brushing</a:t>
            </a:r>
            <a:r>
              <a:rPr lang="en-SG" dirty="0"/>
              <a:t> == 1,]</a:t>
            </a:r>
          </a:p>
          <a:p>
            <a:endParaRPr lang="en-SG" dirty="0"/>
          </a:p>
          <a:p>
            <a:r>
              <a:rPr lang="en-SG" dirty="0"/>
              <a:t>#find the frequency of </a:t>
            </a:r>
            <a:r>
              <a:rPr lang="en-SG" dirty="0" err="1"/>
              <a:t>shopid_userid</a:t>
            </a:r>
            <a:endParaRPr lang="en-SG" dirty="0"/>
          </a:p>
          <a:p>
            <a:r>
              <a:rPr lang="en-SG" dirty="0"/>
              <a:t>freq_orderBrush2 &lt;- </a:t>
            </a:r>
            <a:r>
              <a:rPr lang="en-SG" dirty="0" err="1"/>
              <a:t>as.data.frame</a:t>
            </a:r>
            <a:r>
              <a:rPr lang="en-SG" dirty="0"/>
              <a:t>(table(orderBrush2$shopid_userid))</a:t>
            </a:r>
          </a:p>
          <a:p>
            <a:r>
              <a:rPr lang="en-SG" dirty="0" err="1"/>
              <a:t>colnames</a:t>
            </a:r>
            <a:r>
              <a:rPr lang="en-SG" dirty="0"/>
              <a:t>(freq_orderBrush2) &lt;- c("</a:t>
            </a:r>
            <a:r>
              <a:rPr lang="en-SG" dirty="0" err="1"/>
              <a:t>shopid_userid</a:t>
            </a:r>
            <a:r>
              <a:rPr lang="en-SG" dirty="0"/>
              <a:t>", "frequency")</a:t>
            </a:r>
          </a:p>
          <a:p>
            <a:endParaRPr lang="en-SG" dirty="0"/>
          </a:p>
          <a:p>
            <a:r>
              <a:rPr lang="en-SG" dirty="0"/>
              <a:t>freq_orderBrush2 &lt;- merge(x = orderBrush2, y = freq_orderBrush2,</a:t>
            </a:r>
          </a:p>
          <a:p>
            <a:r>
              <a:rPr lang="en-SG" dirty="0"/>
              <a:t>                                       by = "</a:t>
            </a:r>
            <a:r>
              <a:rPr lang="en-SG" dirty="0" err="1"/>
              <a:t>shopid_userid</a:t>
            </a:r>
            <a:r>
              <a:rPr lang="en-SG" dirty="0"/>
              <a:t>")</a:t>
            </a:r>
          </a:p>
          <a:p>
            <a:endParaRPr lang="en-SG" dirty="0"/>
          </a:p>
          <a:p>
            <a:r>
              <a:rPr lang="en-SG" dirty="0"/>
              <a:t>#find order with frequency more than equal to 2</a:t>
            </a:r>
          </a:p>
          <a:p>
            <a:r>
              <a:rPr lang="en-SG" dirty="0"/>
              <a:t>#this is because those with frequency 1 should not be brushing</a:t>
            </a:r>
          </a:p>
          <a:p>
            <a:r>
              <a:rPr lang="en-SG" dirty="0"/>
              <a:t>freq_orderBrush2 &lt;- freq_orderBrush2[freq_orderBrush2$frequency.y &gt;= 2,]</a:t>
            </a:r>
          </a:p>
          <a:p>
            <a:endParaRPr lang="en-SG" dirty="0"/>
          </a:p>
          <a:p>
            <a:r>
              <a:rPr lang="en-SG" dirty="0"/>
              <a:t>#total 743 group of order brushing </a:t>
            </a:r>
          </a:p>
          <a:p>
            <a:r>
              <a:rPr lang="en-SG" dirty="0"/>
              <a:t>unique(freq_orderBrush2$shopid_userid)</a:t>
            </a:r>
          </a:p>
          <a:p>
            <a:endParaRPr lang="en-SG" dirty="0"/>
          </a:p>
          <a:p>
            <a:r>
              <a:rPr lang="en-SG" dirty="0"/>
              <a:t>#total 388 shops that suspect to have order brushing </a:t>
            </a:r>
          </a:p>
          <a:p>
            <a:r>
              <a:rPr lang="en-SG" dirty="0"/>
              <a:t>unique(freq_orderBrush2$shopid)</a:t>
            </a:r>
          </a:p>
          <a:p>
            <a:endParaRPr lang="en-SG" dirty="0"/>
          </a:p>
          <a:p>
            <a:r>
              <a:rPr lang="en-SG" dirty="0"/>
              <a:t>#total 673 users that suspect to have order brushing</a:t>
            </a:r>
          </a:p>
          <a:p>
            <a:r>
              <a:rPr lang="en-SG" dirty="0"/>
              <a:t>unique(freq_orderBrush2$userid)</a:t>
            </a:r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30B8E2-16C2-4E1B-8BED-E0634B5D401A}" type="slidenum">
              <a:rPr lang="en-SG" smtClean="0"/>
              <a:t>59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7293314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30B8E2-16C2-4E1B-8BED-E0634B5D401A}" type="slidenum">
              <a:rPr lang="en-SG" smtClean="0"/>
              <a:t>10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59040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#concatenate </a:t>
            </a:r>
            <a:r>
              <a:rPr lang="en-SG" dirty="0" err="1"/>
              <a:t>shopid</a:t>
            </a:r>
            <a:r>
              <a:rPr lang="en-SG" dirty="0"/>
              <a:t> and </a:t>
            </a:r>
            <a:r>
              <a:rPr lang="en-SG" dirty="0" err="1"/>
              <a:t>userid</a:t>
            </a:r>
            <a:endParaRPr lang="en-SG" dirty="0"/>
          </a:p>
          <a:p>
            <a:r>
              <a:rPr lang="en-SG" dirty="0"/>
              <a:t>orderBrush1 &lt;- </a:t>
            </a:r>
            <a:r>
              <a:rPr lang="en-SG" dirty="0" err="1"/>
              <a:t>orderBrush</a:t>
            </a:r>
            <a:endParaRPr lang="en-SG" dirty="0"/>
          </a:p>
          <a:p>
            <a:r>
              <a:rPr lang="en-SG" dirty="0"/>
              <a:t>orderBrush1$shopid_userid &lt;- paste(orderBrush1$shopid,orderBrush1$userid, </a:t>
            </a:r>
            <a:r>
              <a:rPr lang="en-SG" dirty="0" err="1"/>
              <a:t>sep</a:t>
            </a:r>
            <a:r>
              <a:rPr lang="en-SG" dirty="0"/>
              <a:t> = "")</a:t>
            </a:r>
          </a:p>
          <a:p>
            <a:endParaRPr lang="en-SG" dirty="0"/>
          </a:p>
          <a:p>
            <a:r>
              <a:rPr lang="en-SG" dirty="0"/>
              <a:t>#set </a:t>
            </a:r>
            <a:r>
              <a:rPr lang="en-SG" dirty="0" err="1"/>
              <a:t>event_time</a:t>
            </a:r>
            <a:r>
              <a:rPr lang="en-SG" dirty="0"/>
              <a:t> as date and time format</a:t>
            </a:r>
          </a:p>
          <a:p>
            <a:r>
              <a:rPr lang="en-SG" dirty="0"/>
              <a:t>orderBrush1$event_time &lt;- </a:t>
            </a:r>
            <a:r>
              <a:rPr lang="en-SG" dirty="0" err="1"/>
              <a:t>as.POSIXlt</a:t>
            </a:r>
            <a:r>
              <a:rPr lang="en-SG" dirty="0"/>
              <a:t>(orderBrush1$event_time)</a:t>
            </a:r>
          </a:p>
          <a:p>
            <a:endParaRPr lang="en-SG" dirty="0"/>
          </a:p>
          <a:p>
            <a:r>
              <a:rPr lang="en-SG" dirty="0"/>
              <a:t>#order the column </a:t>
            </a:r>
            <a:r>
              <a:rPr lang="en-SG" dirty="0" err="1"/>
              <a:t>shopid_userid</a:t>
            </a:r>
            <a:r>
              <a:rPr lang="en-SG" dirty="0"/>
              <a:t> by ascending order</a:t>
            </a:r>
          </a:p>
          <a:p>
            <a:r>
              <a:rPr lang="en-SG" dirty="0"/>
              <a:t>orderBrush1 &lt;- orderBrush1[order(orderBrush1$shopid_userid),]</a:t>
            </a:r>
          </a:p>
          <a:p>
            <a:endParaRPr lang="en-SG" dirty="0"/>
          </a:p>
          <a:p>
            <a:r>
              <a:rPr lang="en-SG" dirty="0"/>
              <a:t>#find duplicated </a:t>
            </a:r>
            <a:r>
              <a:rPr lang="en-SG" dirty="0" err="1"/>
              <a:t>shopid_userid</a:t>
            </a:r>
            <a:endParaRPr lang="en-SG" dirty="0"/>
          </a:p>
          <a:p>
            <a:r>
              <a:rPr lang="en-SG" dirty="0"/>
              <a:t>orderBrush1$duplicate &lt;- duplicated(orderBrush1$shopid_userid) | duplicated(orderBrush1$shopid_userid, </a:t>
            </a:r>
            <a:r>
              <a:rPr lang="en-SG" dirty="0" err="1"/>
              <a:t>fromLast</a:t>
            </a:r>
            <a:r>
              <a:rPr lang="en-SG" dirty="0"/>
              <a:t> = TRUE)</a:t>
            </a:r>
          </a:p>
          <a:p>
            <a:endParaRPr lang="en-SG" dirty="0"/>
          </a:p>
          <a:p>
            <a:r>
              <a:rPr lang="en-SG" dirty="0"/>
              <a:t>#find those </a:t>
            </a:r>
            <a:r>
              <a:rPr lang="en-SG" dirty="0" err="1"/>
              <a:t>shopid_userid</a:t>
            </a:r>
            <a:r>
              <a:rPr lang="en-SG" dirty="0"/>
              <a:t> that with multiple orders place</a:t>
            </a:r>
          </a:p>
          <a:p>
            <a:r>
              <a:rPr lang="en-SG" dirty="0" err="1"/>
              <a:t>orderBrush_multipleorder</a:t>
            </a:r>
            <a:r>
              <a:rPr lang="en-SG" dirty="0"/>
              <a:t> &lt;- orderBrush1[orderBrush1$duplicate == TRUE,]</a:t>
            </a:r>
          </a:p>
          <a:p>
            <a:endParaRPr lang="en-SG" dirty="0"/>
          </a:p>
          <a:p>
            <a:r>
              <a:rPr lang="en-SG" dirty="0"/>
              <a:t>#find frequency of order for the </a:t>
            </a:r>
            <a:r>
              <a:rPr lang="en-SG" dirty="0" err="1"/>
              <a:t>shopid_userid</a:t>
            </a:r>
            <a:endParaRPr lang="en-SG" dirty="0"/>
          </a:p>
          <a:p>
            <a:r>
              <a:rPr lang="en-SG" dirty="0" err="1"/>
              <a:t>freq_orderBrush_multipleorder</a:t>
            </a:r>
            <a:r>
              <a:rPr lang="en-SG" dirty="0"/>
              <a:t> &lt;- </a:t>
            </a:r>
            <a:r>
              <a:rPr lang="en-SG" dirty="0" err="1"/>
              <a:t>as.data.frame</a:t>
            </a:r>
            <a:r>
              <a:rPr lang="en-SG" dirty="0"/>
              <a:t>(table(</a:t>
            </a:r>
            <a:r>
              <a:rPr lang="en-SG" dirty="0" err="1"/>
              <a:t>orderBrush_multipleorder$shopid_userid</a:t>
            </a:r>
            <a:r>
              <a:rPr lang="en-SG" dirty="0"/>
              <a:t>))</a:t>
            </a:r>
          </a:p>
          <a:p>
            <a:r>
              <a:rPr lang="en-SG" dirty="0" err="1"/>
              <a:t>colnames</a:t>
            </a:r>
            <a:r>
              <a:rPr lang="en-SG" dirty="0"/>
              <a:t>(</a:t>
            </a:r>
            <a:r>
              <a:rPr lang="en-SG" dirty="0" err="1"/>
              <a:t>freq_orderBrush_multipleorder</a:t>
            </a:r>
            <a:r>
              <a:rPr lang="en-SG" dirty="0"/>
              <a:t>) &lt;- c("</a:t>
            </a:r>
            <a:r>
              <a:rPr lang="en-SG" dirty="0" err="1"/>
              <a:t>shopid_userid</a:t>
            </a:r>
            <a:r>
              <a:rPr lang="en-SG" dirty="0"/>
              <a:t>", "frequency")</a:t>
            </a:r>
          </a:p>
          <a:p>
            <a:endParaRPr lang="en-SG" dirty="0"/>
          </a:p>
          <a:p>
            <a:r>
              <a:rPr lang="en-SG" dirty="0" err="1"/>
              <a:t>orderBrush_multipleorder_freq</a:t>
            </a:r>
            <a:r>
              <a:rPr lang="en-SG" dirty="0"/>
              <a:t> &lt;- merge(x = </a:t>
            </a:r>
            <a:r>
              <a:rPr lang="en-SG" dirty="0" err="1"/>
              <a:t>orderBrush_multipleorder</a:t>
            </a:r>
            <a:r>
              <a:rPr lang="en-SG" dirty="0"/>
              <a:t>, y = </a:t>
            </a:r>
            <a:r>
              <a:rPr lang="en-SG" dirty="0" err="1"/>
              <a:t>freq_orderBrush_multipleorder</a:t>
            </a:r>
            <a:r>
              <a:rPr lang="en-SG" dirty="0"/>
              <a:t>,</a:t>
            </a:r>
          </a:p>
          <a:p>
            <a:r>
              <a:rPr lang="en-SG" dirty="0"/>
              <a:t>                                       by = "</a:t>
            </a:r>
            <a:r>
              <a:rPr lang="en-SG" dirty="0" err="1"/>
              <a:t>shopid_userid</a:t>
            </a:r>
            <a:r>
              <a:rPr lang="en-SG" dirty="0"/>
              <a:t>")</a:t>
            </a:r>
          </a:p>
          <a:p>
            <a:endParaRPr lang="en-SG" dirty="0"/>
          </a:p>
          <a:p>
            <a:r>
              <a:rPr lang="en-SG" dirty="0"/>
              <a:t>#find those with more than 3 orders</a:t>
            </a:r>
          </a:p>
          <a:p>
            <a:r>
              <a:rPr lang="en-SG" dirty="0" err="1"/>
              <a:t>orderBrush_multipleorder_freq</a:t>
            </a:r>
            <a:r>
              <a:rPr lang="en-SG" dirty="0"/>
              <a:t> &lt;- </a:t>
            </a:r>
            <a:r>
              <a:rPr lang="en-SG" dirty="0" err="1"/>
              <a:t>orderBrush_multipleorder_freq</a:t>
            </a:r>
            <a:r>
              <a:rPr lang="en-SG" dirty="0"/>
              <a:t>[</a:t>
            </a:r>
            <a:r>
              <a:rPr lang="en-SG" dirty="0" err="1"/>
              <a:t>orderBrush_multipleorder_freq$frequency</a:t>
            </a:r>
            <a:r>
              <a:rPr lang="en-SG" dirty="0"/>
              <a:t> &gt;= 3,]</a:t>
            </a:r>
          </a:p>
          <a:p>
            <a:endParaRPr lang="en-SG" dirty="0"/>
          </a:p>
          <a:p>
            <a:r>
              <a:rPr lang="en-SG" dirty="0"/>
              <a:t>#find the time different between each row (in seconds), assign zero to first row</a:t>
            </a:r>
          </a:p>
          <a:p>
            <a:r>
              <a:rPr lang="en-SG" dirty="0" err="1"/>
              <a:t>orderBrush_multipleorder_freq$diff_time</a:t>
            </a:r>
            <a:r>
              <a:rPr lang="en-SG" dirty="0"/>
              <a:t> &lt;- c(0, diff(</a:t>
            </a:r>
            <a:r>
              <a:rPr lang="en-SG" dirty="0" err="1"/>
              <a:t>orderBrush_multipleorder_freq$event_time</a:t>
            </a:r>
            <a:r>
              <a:rPr lang="en-SG" dirty="0"/>
              <a:t>))</a:t>
            </a:r>
          </a:p>
          <a:p>
            <a:endParaRPr lang="en-SG" dirty="0"/>
          </a:p>
          <a:p>
            <a:r>
              <a:rPr lang="en-SG" dirty="0"/>
              <a:t>#identify those order that place within an hour (3600 seconds)</a:t>
            </a:r>
          </a:p>
          <a:p>
            <a:r>
              <a:rPr lang="en-SG" dirty="0"/>
              <a:t>#1 mean order place within an hour</a:t>
            </a:r>
          </a:p>
          <a:p>
            <a:r>
              <a:rPr lang="en-SG" dirty="0"/>
              <a:t>#0 mean order place not </a:t>
            </a:r>
            <a:r>
              <a:rPr lang="en-SG" dirty="0" err="1"/>
              <a:t>wihitn</a:t>
            </a:r>
            <a:r>
              <a:rPr lang="en-SG" dirty="0"/>
              <a:t> an hour</a:t>
            </a:r>
          </a:p>
          <a:p>
            <a:r>
              <a:rPr lang="en-SG" dirty="0"/>
              <a:t>for(</a:t>
            </a:r>
            <a:r>
              <a:rPr lang="en-SG" dirty="0" err="1"/>
              <a:t>i</a:t>
            </a:r>
            <a:r>
              <a:rPr lang="en-SG" dirty="0"/>
              <a:t> in 1:length(</a:t>
            </a:r>
            <a:r>
              <a:rPr lang="en-SG" dirty="0" err="1"/>
              <a:t>orderBrush_multipleorder_freq$diff_time</a:t>
            </a:r>
            <a:r>
              <a:rPr lang="en-SG" dirty="0"/>
              <a:t>)){</a:t>
            </a:r>
          </a:p>
          <a:p>
            <a:r>
              <a:rPr lang="en-SG" dirty="0"/>
              <a:t>  if( </a:t>
            </a:r>
            <a:r>
              <a:rPr lang="en-SG" dirty="0" err="1"/>
              <a:t>orderBrush_multipleorder_freq$diff_time</a:t>
            </a:r>
            <a:r>
              <a:rPr lang="en-SG" dirty="0"/>
              <a:t>[</a:t>
            </a:r>
            <a:r>
              <a:rPr lang="en-SG" dirty="0" err="1"/>
              <a:t>i</a:t>
            </a:r>
            <a:r>
              <a:rPr lang="en-SG" dirty="0"/>
              <a:t>] &gt;= -3600 &amp;&amp; </a:t>
            </a:r>
            <a:r>
              <a:rPr lang="en-SG" dirty="0" err="1"/>
              <a:t>orderBrush_multipleorder_freq$diff_time</a:t>
            </a:r>
            <a:r>
              <a:rPr lang="en-SG" dirty="0"/>
              <a:t>[</a:t>
            </a:r>
            <a:r>
              <a:rPr lang="en-SG" dirty="0" err="1"/>
              <a:t>i</a:t>
            </a:r>
            <a:r>
              <a:rPr lang="en-SG" dirty="0"/>
              <a:t>] &lt;= 3600){</a:t>
            </a:r>
          </a:p>
          <a:p>
            <a:r>
              <a:rPr lang="en-SG" dirty="0"/>
              <a:t>    </a:t>
            </a:r>
            <a:r>
              <a:rPr lang="en-SG" dirty="0" err="1"/>
              <a:t>orderBrush_multipleorder_freq$brushing</a:t>
            </a:r>
            <a:r>
              <a:rPr lang="en-SG" dirty="0"/>
              <a:t>[</a:t>
            </a:r>
            <a:r>
              <a:rPr lang="en-SG" dirty="0" err="1"/>
              <a:t>i</a:t>
            </a:r>
            <a:r>
              <a:rPr lang="en-SG" dirty="0"/>
              <a:t>] &lt;- 1</a:t>
            </a:r>
          </a:p>
          <a:p>
            <a:r>
              <a:rPr lang="en-SG" dirty="0"/>
              <a:t>  } else {</a:t>
            </a:r>
          </a:p>
          <a:p>
            <a:r>
              <a:rPr lang="en-SG" dirty="0"/>
              <a:t>    </a:t>
            </a:r>
            <a:r>
              <a:rPr lang="en-SG" dirty="0" err="1"/>
              <a:t>orderBrush_multipleorder_freq$brushing</a:t>
            </a:r>
            <a:r>
              <a:rPr lang="en-SG" dirty="0"/>
              <a:t>[</a:t>
            </a:r>
            <a:r>
              <a:rPr lang="en-SG" dirty="0" err="1"/>
              <a:t>i</a:t>
            </a:r>
            <a:r>
              <a:rPr lang="en-SG" dirty="0"/>
              <a:t>] &lt;- 0</a:t>
            </a:r>
          </a:p>
          <a:p>
            <a:r>
              <a:rPr lang="en-SG" dirty="0"/>
              <a:t>  }</a:t>
            </a:r>
          </a:p>
          <a:p>
            <a:r>
              <a:rPr lang="en-SG" dirty="0"/>
              <a:t>}</a:t>
            </a:r>
          </a:p>
          <a:p>
            <a:endParaRPr lang="en-SG" dirty="0"/>
          </a:p>
          <a:p>
            <a:r>
              <a:rPr lang="en-SG" dirty="0"/>
              <a:t>#only orders that being identify as brushing</a:t>
            </a:r>
          </a:p>
          <a:p>
            <a:r>
              <a:rPr lang="en-SG" dirty="0"/>
              <a:t>orderBrush2 &lt;- </a:t>
            </a:r>
            <a:r>
              <a:rPr lang="en-SG" dirty="0" err="1"/>
              <a:t>orderBrush_multipleorder_freq</a:t>
            </a:r>
            <a:r>
              <a:rPr lang="en-SG" dirty="0"/>
              <a:t>[</a:t>
            </a:r>
            <a:r>
              <a:rPr lang="en-SG" dirty="0" err="1"/>
              <a:t>orderBrush_multipleorder_freq$brushing</a:t>
            </a:r>
            <a:r>
              <a:rPr lang="en-SG" dirty="0"/>
              <a:t> == 1,]</a:t>
            </a:r>
          </a:p>
          <a:p>
            <a:endParaRPr lang="en-SG" dirty="0"/>
          </a:p>
          <a:p>
            <a:r>
              <a:rPr lang="en-SG" dirty="0"/>
              <a:t>#find the frequency of </a:t>
            </a:r>
            <a:r>
              <a:rPr lang="en-SG" dirty="0" err="1"/>
              <a:t>shopid_userid</a:t>
            </a:r>
            <a:endParaRPr lang="en-SG" dirty="0"/>
          </a:p>
          <a:p>
            <a:r>
              <a:rPr lang="en-SG" dirty="0"/>
              <a:t>freq_orderBrush2 &lt;- </a:t>
            </a:r>
            <a:r>
              <a:rPr lang="en-SG" dirty="0" err="1"/>
              <a:t>as.data.frame</a:t>
            </a:r>
            <a:r>
              <a:rPr lang="en-SG" dirty="0"/>
              <a:t>(table(orderBrush2$shopid_userid))</a:t>
            </a:r>
          </a:p>
          <a:p>
            <a:r>
              <a:rPr lang="en-SG" dirty="0" err="1"/>
              <a:t>colnames</a:t>
            </a:r>
            <a:r>
              <a:rPr lang="en-SG" dirty="0"/>
              <a:t>(freq_orderBrush2) &lt;- c("</a:t>
            </a:r>
            <a:r>
              <a:rPr lang="en-SG" dirty="0" err="1"/>
              <a:t>shopid_userid</a:t>
            </a:r>
            <a:r>
              <a:rPr lang="en-SG" dirty="0"/>
              <a:t>", "frequency")</a:t>
            </a:r>
          </a:p>
          <a:p>
            <a:endParaRPr lang="en-SG" dirty="0"/>
          </a:p>
          <a:p>
            <a:r>
              <a:rPr lang="en-SG" dirty="0"/>
              <a:t>freq_orderBrush2 &lt;- merge(x = orderBrush2, y = freq_orderBrush2,</a:t>
            </a:r>
          </a:p>
          <a:p>
            <a:r>
              <a:rPr lang="en-SG" dirty="0"/>
              <a:t>                                       by = "</a:t>
            </a:r>
            <a:r>
              <a:rPr lang="en-SG" dirty="0" err="1"/>
              <a:t>shopid_userid</a:t>
            </a:r>
            <a:r>
              <a:rPr lang="en-SG" dirty="0"/>
              <a:t>")</a:t>
            </a:r>
          </a:p>
          <a:p>
            <a:endParaRPr lang="en-SG" dirty="0"/>
          </a:p>
          <a:p>
            <a:r>
              <a:rPr lang="en-SG" dirty="0"/>
              <a:t>#find order with frequency more than equal to 2</a:t>
            </a:r>
          </a:p>
          <a:p>
            <a:r>
              <a:rPr lang="en-SG" dirty="0"/>
              <a:t>#this is because those with frequency 1 should not be brushing</a:t>
            </a:r>
          </a:p>
          <a:p>
            <a:r>
              <a:rPr lang="en-SG" dirty="0"/>
              <a:t>freq_orderBrush2 &lt;- freq_orderBrush2[freq_orderBrush2$frequency.y &gt;= 2,]</a:t>
            </a:r>
          </a:p>
          <a:p>
            <a:endParaRPr lang="en-SG" dirty="0"/>
          </a:p>
          <a:p>
            <a:r>
              <a:rPr lang="en-SG" dirty="0"/>
              <a:t>#total 743 group of order brushing </a:t>
            </a:r>
          </a:p>
          <a:p>
            <a:r>
              <a:rPr lang="en-SG" dirty="0"/>
              <a:t>unique(freq_orderBrush2$shopid_userid)</a:t>
            </a:r>
          </a:p>
          <a:p>
            <a:endParaRPr lang="en-SG" dirty="0"/>
          </a:p>
          <a:p>
            <a:r>
              <a:rPr lang="en-SG" dirty="0"/>
              <a:t>#total 388 shops that suspect to have order brushing </a:t>
            </a:r>
          </a:p>
          <a:p>
            <a:r>
              <a:rPr lang="en-SG" dirty="0"/>
              <a:t>unique(freq_orderBrush2$shopid)</a:t>
            </a:r>
          </a:p>
          <a:p>
            <a:endParaRPr lang="en-SG" dirty="0"/>
          </a:p>
          <a:p>
            <a:r>
              <a:rPr lang="en-SG" dirty="0"/>
              <a:t>#total 673 users that suspect to have order brushing</a:t>
            </a:r>
          </a:p>
          <a:p>
            <a:r>
              <a:rPr lang="en-SG" dirty="0"/>
              <a:t>unique(freq_orderBrush2$userid)</a:t>
            </a:r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30B8E2-16C2-4E1B-8BED-E0634B5D401A}" type="slidenum">
              <a:rPr lang="en-SG" smtClean="0"/>
              <a:t>60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70626463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#concatenate </a:t>
            </a:r>
            <a:r>
              <a:rPr lang="en-SG" dirty="0" err="1"/>
              <a:t>shopid</a:t>
            </a:r>
            <a:r>
              <a:rPr lang="en-SG" dirty="0"/>
              <a:t> and </a:t>
            </a:r>
            <a:r>
              <a:rPr lang="en-SG" dirty="0" err="1"/>
              <a:t>userid</a:t>
            </a:r>
            <a:endParaRPr lang="en-SG" dirty="0"/>
          </a:p>
          <a:p>
            <a:r>
              <a:rPr lang="en-SG" dirty="0"/>
              <a:t>orderBrush1 &lt;- </a:t>
            </a:r>
            <a:r>
              <a:rPr lang="en-SG" dirty="0" err="1"/>
              <a:t>orderBrush</a:t>
            </a:r>
            <a:endParaRPr lang="en-SG" dirty="0"/>
          </a:p>
          <a:p>
            <a:r>
              <a:rPr lang="en-SG" dirty="0"/>
              <a:t>orderBrush1$shopid_userid &lt;- paste(orderBrush1$shopid,orderBrush1$userid, </a:t>
            </a:r>
            <a:r>
              <a:rPr lang="en-SG" dirty="0" err="1"/>
              <a:t>sep</a:t>
            </a:r>
            <a:r>
              <a:rPr lang="en-SG" dirty="0"/>
              <a:t> = "")</a:t>
            </a:r>
          </a:p>
          <a:p>
            <a:endParaRPr lang="en-SG" dirty="0"/>
          </a:p>
          <a:p>
            <a:r>
              <a:rPr lang="en-SG" dirty="0"/>
              <a:t>#set </a:t>
            </a:r>
            <a:r>
              <a:rPr lang="en-SG" dirty="0" err="1"/>
              <a:t>event_time</a:t>
            </a:r>
            <a:r>
              <a:rPr lang="en-SG" dirty="0"/>
              <a:t> as date and time format</a:t>
            </a:r>
          </a:p>
          <a:p>
            <a:r>
              <a:rPr lang="en-SG" dirty="0"/>
              <a:t>orderBrush1$event_time &lt;- </a:t>
            </a:r>
            <a:r>
              <a:rPr lang="en-SG" dirty="0" err="1"/>
              <a:t>as.POSIXlt</a:t>
            </a:r>
            <a:r>
              <a:rPr lang="en-SG" dirty="0"/>
              <a:t>(orderBrush1$event_time)</a:t>
            </a:r>
          </a:p>
          <a:p>
            <a:endParaRPr lang="en-SG" dirty="0"/>
          </a:p>
          <a:p>
            <a:r>
              <a:rPr lang="en-SG" dirty="0"/>
              <a:t>#order the column </a:t>
            </a:r>
            <a:r>
              <a:rPr lang="en-SG" dirty="0" err="1"/>
              <a:t>shopid_userid</a:t>
            </a:r>
            <a:r>
              <a:rPr lang="en-SG" dirty="0"/>
              <a:t> by ascending order</a:t>
            </a:r>
          </a:p>
          <a:p>
            <a:r>
              <a:rPr lang="en-SG" dirty="0"/>
              <a:t>orderBrush1 &lt;- orderBrush1[order(orderBrush1$shopid_userid),]</a:t>
            </a:r>
          </a:p>
          <a:p>
            <a:endParaRPr lang="en-SG" dirty="0"/>
          </a:p>
          <a:p>
            <a:r>
              <a:rPr lang="en-SG" dirty="0"/>
              <a:t>#find duplicated </a:t>
            </a:r>
            <a:r>
              <a:rPr lang="en-SG" dirty="0" err="1"/>
              <a:t>shopid_userid</a:t>
            </a:r>
            <a:endParaRPr lang="en-SG" dirty="0"/>
          </a:p>
          <a:p>
            <a:r>
              <a:rPr lang="en-SG" dirty="0"/>
              <a:t>orderBrush1$duplicate &lt;- duplicated(orderBrush1$shopid_userid) | duplicated(orderBrush1$shopid_userid, </a:t>
            </a:r>
            <a:r>
              <a:rPr lang="en-SG" dirty="0" err="1"/>
              <a:t>fromLast</a:t>
            </a:r>
            <a:r>
              <a:rPr lang="en-SG" dirty="0"/>
              <a:t> = TRUE)</a:t>
            </a:r>
          </a:p>
          <a:p>
            <a:endParaRPr lang="en-SG" dirty="0"/>
          </a:p>
          <a:p>
            <a:r>
              <a:rPr lang="en-SG" dirty="0"/>
              <a:t>#find those </a:t>
            </a:r>
            <a:r>
              <a:rPr lang="en-SG" dirty="0" err="1"/>
              <a:t>shopid_userid</a:t>
            </a:r>
            <a:r>
              <a:rPr lang="en-SG" dirty="0"/>
              <a:t> that with multiple orders place</a:t>
            </a:r>
          </a:p>
          <a:p>
            <a:r>
              <a:rPr lang="en-SG" dirty="0" err="1"/>
              <a:t>orderBrush_multipleorder</a:t>
            </a:r>
            <a:r>
              <a:rPr lang="en-SG" dirty="0"/>
              <a:t> &lt;- orderBrush1[orderBrush1$duplicate == TRUE,]</a:t>
            </a:r>
          </a:p>
          <a:p>
            <a:endParaRPr lang="en-SG" dirty="0"/>
          </a:p>
          <a:p>
            <a:r>
              <a:rPr lang="en-SG" dirty="0"/>
              <a:t>#find frequency of order for the </a:t>
            </a:r>
            <a:r>
              <a:rPr lang="en-SG" dirty="0" err="1"/>
              <a:t>shopid_userid</a:t>
            </a:r>
            <a:endParaRPr lang="en-SG" dirty="0"/>
          </a:p>
          <a:p>
            <a:r>
              <a:rPr lang="en-SG" dirty="0" err="1"/>
              <a:t>freq_orderBrush_multipleorder</a:t>
            </a:r>
            <a:r>
              <a:rPr lang="en-SG" dirty="0"/>
              <a:t> &lt;- </a:t>
            </a:r>
            <a:r>
              <a:rPr lang="en-SG" dirty="0" err="1"/>
              <a:t>as.data.frame</a:t>
            </a:r>
            <a:r>
              <a:rPr lang="en-SG" dirty="0"/>
              <a:t>(table(</a:t>
            </a:r>
            <a:r>
              <a:rPr lang="en-SG" dirty="0" err="1"/>
              <a:t>orderBrush_multipleorder$shopid_userid</a:t>
            </a:r>
            <a:r>
              <a:rPr lang="en-SG" dirty="0"/>
              <a:t>))</a:t>
            </a:r>
          </a:p>
          <a:p>
            <a:r>
              <a:rPr lang="en-SG" dirty="0" err="1"/>
              <a:t>colnames</a:t>
            </a:r>
            <a:r>
              <a:rPr lang="en-SG" dirty="0"/>
              <a:t>(</a:t>
            </a:r>
            <a:r>
              <a:rPr lang="en-SG" dirty="0" err="1"/>
              <a:t>freq_orderBrush_multipleorder</a:t>
            </a:r>
            <a:r>
              <a:rPr lang="en-SG" dirty="0"/>
              <a:t>) &lt;- c("</a:t>
            </a:r>
            <a:r>
              <a:rPr lang="en-SG" dirty="0" err="1"/>
              <a:t>shopid_userid</a:t>
            </a:r>
            <a:r>
              <a:rPr lang="en-SG" dirty="0"/>
              <a:t>", "frequency")</a:t>
            </a:r>
          </a:p>
          <a:p>
            <a:endParaRPr lang="en-SG" dirty="0"/>
          </a:p>
          <a:p>
            <a:r>
              <a:rPr lang="en-SG" dirty="0" err="1"/>
              <a:t>orderBrush_multipleorder_freq</a:t>
            </a:r>
            <a:r>
              <a:rPr lang="en-SG" dirty="0"/>
              <a:t> &lt;- merge(x = </a:t>
            </a:r>
            <a:r>
              <a:rPr lang="en-SG" dirty="0" err="1"/>
              <a:t>orderBrush_multipleorder</a:t>
            </a:r>
            <a:r>
              <a:rPr lang="en-SG" dirty="0"/>
              <a:t>, y = </a:t>
            </a:r>
            <a:r>
              <a:rPr lang="en-SG" dirty="0" err="1"/>
              <a:t>freq_orderBrush_multipleorder</a:t>
            </a:r>
            <a:r>
              <a:rPr lang="en-SG" dirty="0"/>
              <a:t>,</a:t>
            </a:r>
          </a:p>
          <a:p>
            <a:r>
              <a:rPr lang="en-SG" dirty="0"/>
              <a:t>                                       by = "</a:t>
            </a:r>
            <a:r>
              <a:rPr lang="en-SG" dirty="0" err="1"/>
              <a:t>shopid_userid</a:t>
            </a:r>
            <a:r>
              <a:rPr lang="en-SG" dirty="0"/>
              <a:t>")</a:t>
            </a:r>
          </a:p>
          <a:p>
            <a:endParaRPr lang="en-SG" dirty="0"/>
          </a:p>
          <a:p>
            <a:r>
              <a:rPr lang="en-SG" dirty="0"/>
              <a:t>#find those with more than 3 orders</a:t>
            </a:r>
          </a:p>
          <a:p>
            <a:r>
              <a:rPr lang="en-SG" dirty="0" err="1"/>
              <a:t>orderBrush_multipleorder_freq</a:t>
            </a:r>
            <a:r>
              <a:rPr lang="en-SG" dirty="0"/>
              <a:t> &lt;- </a:t>
            </a:r>
            <a:r>
              <a:rPr lang="en-SG" dirty="0" err="1"/>
              <a:t>orderBrush_multipleorder_freq</a:t>
            </a:r>
            <a:r>
              <a:rPr lang="en-SG" dirty="0"/>
              <a:t>[</a:t>
            </a:r>
            <a:r>
              <a:rPr lang="en-SG" dirty="0" err="1"/>
              <a:t>orderBrush_multipleorder_freq$frequency</a:t>
            </a:r>
            <a:r>
              <a:rPr lang="en-SG" dirty="0"/>
              <a:t> &gt;= 3,]</a:t>
            </a:r>
          </a:p>
          <a:p>
            <a:endParaRPr lang="en-SG" dirty="0"/>
          </a:p>
          <a:p>
            <a:r>
              <a:rPr lang="en-SG" dirty="0"/>
              <a:t>#find the time different between each row (in seconds), assign zero to first row</a:t>
            </a:r>
          </a:p>
          <a:p>
            <a:r>
              <a:rPr lang="en-SG" dirty="0" err="1"/>
              <a:t>orderBrush_multipleorder_freq$diff_time</a:t>
            </a:r>
            <a:r>
              <a:rPr lang="en-SG" dirty="0"/>
              <a:t> &lt;- c(0, diff(</a:t>
            </a:r>
            <a:r>
              <a:rPr lang="en-SG" dirty="0" err="1"/>
              <a:t>orderBrush_multipleorder_freq$event_time</a:t>
            </a:r>
            <a:r>
              <a:rPr lang="en-SG" dirty="0"/>
              <a:t>))</a:t>
            </a:r>
          </a:p>
          <a:p>
            <a:endParaRPr lang="en-SG" dirty="0"/>
          </a:p>
          <a:p>
            <a:r>
              <a:rPr lang="en-SG" dirty="0"/>
              <a:t>#identify those order that place within an hour (3600 seconds)</a:t>
            </a:r>
          </a:p>
          <a:p>
            <a:r>
              <a:rPr lang="en-SG" dirty="0"/>
              <a:t>#1 mean order place within an hour</a:t>
            </a:r>
          </a:p>
          <a:p>
            <a:r>
              <a:rPr lang="en-SG" dirty="0"/>
              <a:t>#0 mean order place not </a:t>
            </a:r>
            <a:r>
              <a:rPr lang="en-SG" dirty="0" err="1"/>
              <a:t>wihitn</a:t>
            </a:r>
            <a:r>
              <a:rPr lang="en-SG" dirty="0"/>
              <a:t> an hour</a:t>
            </a:r>
          </a:p>
          <a:p>
            <a:r>
              <a:rPr lang="en-SG" dirty="0"/>
              <a:t>for(</a:t>
            </a:r>
            <a:r>
              <a:rPr lang="en-SG" dirty="0" err="1"/>
              <a:t>i</a:t>
            </a:r>
            <a:r>
              <a:rPr lang="en-SG" dirty="0"/>
              <a:t> in 1:length(</a:t>
            </a:r>
            <a:r>
              <a:rPr lang="en-SG" dirty="0" err="1"/>
              <a:t>orderBrush_multipleorder_freq$diff_time</a:t>
            </a:r>
            <a:r>
              <a:rPr lang="en-SG" dirty="0"/>
              <a:t>)){</a:t>
            </a:r>
          </a:p>
          <a:p>
            <a:r>
              <a:rPr lang="en-SG" dirty="0"/>
              <a:t>  if( </a:t>
            </a:r>
            <a:r>
              <a:rPr lang="en-SG" dirty="0" err="1"/>
              <a:t>orderBrush_multipleorder_freq$diff_time</a:t>
            </a:r>
            <a:r>
              <a:rPr lang="en-SG" dirty="0"/>
              <a:t>[</a:t>
            </a:r>
            <a:r>
              <a:rPr lang="en-SG" dirty="0" err="1"/>
              <a:t>i</a:t>
            </a:r>
            <a:r>
              <a:rPr lang="en-SG" dirty="0"/>
              <a:t>] &gt;= -3600 &amp;&amp; </a:t>
            </a:r>
            <a:r>
              <a:rPr lang="en-SG" dirty="0" err="1"/>
              <a:t>orderBrush_multipleorder_freq$diff_time</a:t>
            </a:r>
            <a:r>
              <a:rPr lang="en-SG" dirty="0"/>
              <a:t>[</a:t>
            </a:r>
            <a:r>
              <a:rPr lang="en-SG" dirty="0" err="1"/>
              <a:t>i</a:t>
            </a:r>
            <a:r>
              <a:rPr lang="en-SG" dirty="0"/>
              <a:t>] &lt;= 3600){</a:t>
            </a:r>
          </a:p>
          <a:p>
            <a:r>
              <a:rPr lang="en-SG" dirty="0"/>
              <a:t>    </a:t>
            </a:r>
            <a:r>
              <a:rPr lang="en-SG" dirty="0" err="1"/>
              <a:t>orderBrush_multipleorder_freq$brushing</a:t>
            </a:r>
            <a:r>
              <a:rPr lang="en-SG" dirty="0"/>
              <a:t>[</a:t>
            </a:r>
            <a:r>
              <a:rPr lang="en-SG" dirty="0" err="1"/>
              <a:t>i</a:t>
            </a:r>
            <a:r>
              <a:rPr lang="en-SG" dirty="0"/>
              <a:t>] &lt;- 1</a:t>
            </a:r>
          </a:p>
          <a:p>
            <a:r>
              <a:rPr lang="en-SG" dirty="0"/>
              <a:t>  } else {</a:t>
            </a:r>
          </a:p>
          <a:p>
            <a:r>
              <a:rPr lang="en-SG" dirty="0"/>
              <a:t>    </a:t>
            </a:r>
            <a:r>
              <a:rPr lang="en-SG" dirty="0" err="1"/>
              <a:t>orderBrush_multipleorder_freq$brushing</a:t>
            </a:r>
            <a:r>
              <a:rPr lang="en-SG" dirty="0"/>
              <a:t>[</a:t>
            </a:r>
            <a:r>
              <a:rPr lang="en-SG" dirty="0" err="1"/>
              <a:t>i</a:t>
            </a:r>
            <a:r>
              <a:rPr lang="en-SG" dirty="0"/>
              <a:t>] &lt;- 0</a:t>
            </a:r>
          </a:p>
          <a:p>
            <a:r>
              <a:rPr lang="en-SG" dirty="0"/>
              <a:t>  }</a:t>
            </a:r>
          </a:p>
          <a:p>
            <a:r>
              <a:rPr lang="en-SG" dirty="0"/>
              <a:t>}</a:t>
            </a:r>
          </a:p>
          <a:p>
            <a:endParaRPr lang="en-SG" dirty="0"/>
          </a:p>
          <a:p>
            <a:r>
              <a:rPr lang="en-SG" dirty="0"/>
              <a:t>#only orders that being identify as brushing</a:t>
            </a:r>
          </a:p>
          <a:p>
            <a:r>
              <a:rPr lang="en-SG" dirty="0"/>
              <a:t>orderBrush2 &lt;- </a:t>
            </a:r>
            <a:r>
              <a:rPr lang="en-SG" dirty="0" err="1"/>
              <a:t>orderBrush_multipleorder_freq</a:t>
            </a:r>
            <a:r>
              <a:rPr lang="en-SG" dirty="0"/>
              <a:t>[</a:t>
            </a:r>
            <a:r>
              <a:rPr lang="en-SG" dirty="0" err="1"/>
              <a:t>orderBrush_multipleorder_freq$brushing</a:t>
            </a:r>
            <a:r>
              <a:rPr lang="en-SG" dirty="0"/>
              <a:t> == 1,]</a:t>
            </a:r>
          </a:p>
          <a:p>
            <a:endParaRPr lang="en-SG" dirty="0"/>
          </a:p>
          <a:p>
            <a:r>
              <a:rPr lang="en-SG" dirty="0"/>
              <a:t>#find the frequency of </a:t>
            </a:r>
            <a:r>
              <a:rPr lang="en-SG" dirty="0" err="1"/>
              <a:t>shopid_userid</a:t>
            </a:r>
            <a:endParaRPr lang="en-SG" dirty="0"/>
          </a:p>
          <a:p>
            <a:r>
              <a:rPr lang="en-SG" dirty="0"/>
              <a:t>freq_orderBrush2 &lt;- </a:t>
            </a:r>
            <a:r>
              <a:rPr lang="en-SG" dirty="0" err="1"/>
              <a:t>as.data.frame</a:t>
            </a:r>
            <a:r>
              <a:rPr lang="en-SG" dirty="0"/>
              <a:t>(table(orderBrush2$shopid_userid))</a:t>
            </a:r>
          </a:p>
          <a:p>
            <a:r>
              <a:rPr lang="en-SG" dirty="0" err="1"/>
              <a:t>colnames</a:t>
            </a:r>
            <a:r>
              <a:rPr lang="en-SG" dirty="0"/>
              <a:t>(freq_orderBrush2) &lt;- c("</a:t>
            </a:r>
            <a:r>
              <a:rPr lang="en-SG" dirty="0" err="1"/>
              <a:t>shopid_userid</a:t>
            </a:r>
            <a:r>
              <a:rPr lang="en-SG" dirty="0"/>
              <a:t>", "frequency")</a:t>
            </a:r>
          </a:p>
          <a:p>
            <a:endParaRPr lang="en-SG" dirty="0"/>
          </a:p>
          <a:p>
            <a:r>
              <a:rPr lang="en-SG" dirty="0"/>
              <a:t>freq_orderBrush2 &lt;- merge(x = orderBrush2, y = freq_orderBrush2,</a:t>
            </a:r>
          </a:p>
          <a:p>
            <a:r>
              <a:rPr lang="en-SG" dirty="0"/>
              <a:t>                                       by = "</a:t>
            </a:r>
            <a:r>
              <a:rPr lang="en-SG" dirty="0" err="1"/>
              <a:t>shopid_userid</a:t>
            </a:r>
            <a:r>
              <a:rPr lang="en-SG" dirty="0"/>
              <a:t>")</a:t>
            </a:r>
          </a:p>
          <a:p>
            <a:endParaRPr lang="en-SG" dirty="0"/>
          </a:p>
          <a:p>
            <a:r>
              <a:rPr lang="en-SG" dirty="0"/>
              <a:t>#find order with frequency more than equal to 2</a:t>
            </a:r>
          </a:p>
          <a:p>
            <a:r>
              <a:rPr lang="en-SG" dirty="0"/>
              <a:t>#this is because those with frequency 1 should not be brushing</a:t>
            </a:r>
          </a:p>
          <a:p>
            <a:r>
              <a:rPr lang="en-SG" dirty="0"/>
              <a:t>freq_orderBrush2 &lt;- freq_orderBrush2[freq_orderBrush2$frequency.y &gt;= 2,]</a:t>
            </a:r>
          </a:p>
          <a:p>
            <a:endParaRPr lang="en-SG" dirty="0"/>
          </a:p>
          <a:p>
            <a:r>
              <a:rPr lang="en-SG" dirty="0"/>
              <a:t>#total 743 group of order brushing </a:t>
            </a:r>
          </a:p>
          <a:p>
            <a:r>
              <a:rPr lang="en-SG" dirty="0"/>
              <a:t>unique(freq_orderBrush2$shopid_userid)</a:t>
            </a:r>
          </a:p>
          <a:p>
            <a:endParaRPr lang="en-SG" dirty="0"/>
          </a:p>
          <a:p>
            <a:r>
              <a:rPr lang="en-SG" dirty="0"/>
              <a:t>#total 388 shops that suspect to have order brushing </a:t>
            </a:r>
          </a:p>
          <a:p>
            <a:r>
              <a:rPr lang="en-SG" dirty="0"/>
              <a:t>unique(freq_orderBrush2$shopid)</a:t>
            </a:r>
          </a:p>
          <a:p>
            <a:endParaRPr lang="en-SG" dirty="0"/>
          </a:p>
          <a:p>
            <a:r>
              <a:rPr lang="en-SG" dirty="0"/>
              <a:t>#total 673 users that suspect to have order brushing</a:t>
            </a:r>
          </a:p>
          <a:p>
            <a:r>
              <a:rPr lang="en-SG" dirty="0"/>
              <a:t>unique(freq_orderBrush2$userid)</a:t>
            </a:r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30B8E2-16C2-4E1B-8BED-E0634B5D401A}" type="slidenum">
              <a:rPr lang="en-SG" smtClean="0"/>
              <a:t>61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91936112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#concatenate </a:t>
            </a:r>
            <a:r>
              <a:rPr lang="en-SG" dirty="0" err="1"/>
              <a:t>shopid</a:t>
            </a:r>
            <a:r>
              <a:rPr lang="en-SG" dirty="0"/>
              <a:t> and </a:t>
            </a:r>
            <a:r>
              <a:rPr lang="en-SG" dirty="0" err="1"/>
              <a:t>userid</a:t>
            </a:r>
            <a:endParaRPr lang="en-SG" dirty="0"/>
          </a:p>
          <a:p>
            <a:r>
              <a:rPr lang="en-SG" dirty="0"/>
              <a:t>orderBrush1 &lt;- </a:t>
            </a:r>
            <a:r>
              <a:rPr lang="en-SG" dirty="0" err="1"/>
              <a:t>orderBrush</a:t>
            </a:r>
            <a:endParaRPr lang="en-SG" dirty="0"/>
          </a:p>
          <a:p>
            <a:r>
              <a:rPr lang="en-SG" dirty="0"/>
              <a:t>orderBrush1$shopid_userid &lt;- paste(orderBrush1$shopid,orderBrush1$userid, </a:t>
            </a:r>
            <a:r>
              <a:rPr lang="en-SG" dirty="0" err="1"/>
              <a:t>sep</a:t>
            </a:r>
            <a:r>
              <a:rPr lang="en-SG" dirty="0"/>
              <a:t> = "")</a:t>
            </a:r>
          </a:p>
          <a:p>
            <a:endParaRPr lang="en-SG" dirty="0"/>
          </a:p>
          <a:p>
            <a:r>
              <a:rPr lang="en-SG" dirty="0"/>
              <a:t>#set </a:t>
            </a:r>
            <a:r>
              <a:rPr lang="en-SG" dirty="0" err="1"/>
              <a:t>event_time</a:t>
            </a:r>
            <a:r>
              <a:rPr lang="en-SG" dirty="0"/>
              <a:t> as date and time format</a:t>
            </a:r>
          </a:p>
          <a:p>
            <a:r>
              <a:rPr lang="en-SG" dirty="0"/>
              <a:t>orderBrush1$event_time &lt;- </a:t>
            </a:r>
            <a:r>
              <a:rPr lang="en-SG" dirty="0" err="1"/>
              <a:t>as.POSIXlt</a:t>
            </a:r>
            <a:r>
              <a:rPr lang="en-SG" dirty="0"/>
              <a:t>(orderBrush1$event_time)</a:t>
            </a:r>
          </a:p>
          <a:p>
            <a:endParaRPr lang="en-SG" dirty="0"/>
          </a:p>
          <a:p>
            <a:r>
              <a:rPr lang="en-SG" dirty="0"/>
              <a:t>#order the column </a:t>
            </a:r>
            <a:r>
              <a:rPr lang="en-SG" dirty="0" err="1"/>
              <a:t>shopid_userid</a:t>
            </a:r>
            <a:r>
              <a:rPr lang="en-SG" dirty="0"/>
              <a:t> by ascending order</a:t>
            </a:r>
          </a:p>
          <a:p>
            <a:r>
              <a:rPr lang="en-SG" dirty="0"/>
              <a:t>orderBrush1 &lt;- orderBrush1[order(orderBrush1$shopid_userid),]</a:t>
            </a:r>
          </a:p>
          <a:p>
            <a:endParaRPr lang="en-SG" dirty="0"/>
          </a:p>
          <a:p>
            <a:r>
              <a:rPr lang="en-SG" dirty="0"/>
              <a:t>#find duplicated </a:t>
            </a:r>
            <a:r>
              <a:rPr lang="en-SG" dirty="0" err="1"/>
              <a:t>shopid_userid</a:t>
            </a:r>
            <a:endParaRPr lang="en-SG" dirty="0"/>
          </a:p>
          <a:p>
            <a:r>
              <a:rPr lang="en-SG" dirty="0"/>
              <a:t>orderBrush1$duplicate &lt;- duplicated(orderBrush1$shopid_userid) | duplicated(orderBrush1$shopid_userid, </a:t>
            </a:r>
            <a:r>
              <a:rPr lang="en-SG" dirty="0" err="1"/>
              <a:t>fromLast</a:t>
            </a:r>
            <a:r>
              <a:rPr lang="en-SG" dirty="0"/>
              <a:t> = TRUE)</a:t>
            </a:r>
          </a:p>
          <a:p>
            <a:endParaRPr lang="en-SG" dirty="0"/>
          </a:p>
          <a:p>
            <a:r>
              <a:rPr lang="en-SG" dirty="0"/>
              <a:t>#find those </a:t>
            </a:r>
            <a:r>
              <a:rPr lang="en-SG" dirty="0" err="1"/>
              <a:t>shopid_userid</a:t>
            </a:r>
            <a:r>
              <a:rPr lang="en-SG" dirty="0"/>
              <a:t> that with multiple orders place</a:t>
            </a:r>
          </a:p>
          <a:p>
            <a:r>
              <a:rPr lang="en-SG" dirty="0" err="1"/>
              <a:t>orderBrush_multipleorder</a:t>
            </a:r>
            <a:r>
              <a:rPr lang="en-SG" dirty="0"/>
              <a:t> &lt;- orderBrush1[orderBrush1$duplicate == TRUE,]</a:t>
            </a:r>
          </a:p>
          <a:p>
            <a:endParaRPr lang="en-SG" dirty="0"/>
          </a:p>
          <a:p>
            <a:r>
              <a:rPr lang="en-SG" dirty="0"/>
              <a:t>#find frequency of order for the </a:t>
            </a:r>
            <a:r>
              <a:rPr lang="en-SG" dirty="0" err="1"/>
              <a:t>shopid_userid</a:t>
            </a:r>
            <a:endParaRPr lang="en-SG" dirty="0"/>
          </a:p>
          <a:p>
            <a:r>
              <a:rPr lang="en-SG" dirty="0" err="1"/>
              <a:t>freq_orderBrush_multipleorder</a:t>
            </a:r>
            <a:r>
              <a:rPr lang="en-SG" dirty="0"/>
              <a:t> &lt;- </a:t>
            </a:r>
            <a:r>
              <a:rPr lang="en-SG" dirty="0" err="1"/>
              <a:t>as.data.frame</a:t>
            </a:r>
            <a:r>
              <a:rPr lang="en-SG" dirty="0"/>
              <a:t>(table(</a:t>
            </a:r>
            <a:r>
              <a:rPr lang="en-SG" dirty="0" err="1"/>
              <a:t>orderBrush_multipleorder$shopid_userid</a:t>
            </a:r>
            <a:r>
              <a:rPr lang="en-SG" dirty="0"/>
              <a:t>))</a:t>
            </a:r>
          </a:p>
          <a:p>
            <a:r>
              <a:rPr lang="en-SG" dirty="0" err="1"/>
              <a:t>colnames</a:t>
            </a:r>
            <a:r>
              <a:rPr lang="en-SG" dirty="0"/>
              <a:t>(</a:t>
            </a:r>
            <a:r>
              <a:rPr lang="en-SG" dirty="0" err="1"/>
              <a:t>freq_orderBrush_multipleorder</a:t>
            </a:r>
            <a:r>
              <a:rPr lang="en-SG" dirty="0"/>
              <a:t>) &lt;- c("</a:t>
            </a:r>
            <a:r>
              <a:rPr lang="en-SG" dirty="0" err="1"/>
              <a:t>shopid_userid</a:t>
            </a:r>
            <a:r>
              <a:rPr lang="en-SG" dirty="0"/>
              <a:t>", "frequency")</a:t>
            </a:r>
          </a:p>
          <a:p>
            <a:endParaRPr lang="en-SG" dirty="0"/>
          </a:p>
          <a:p>
            <a:r>
              <a:rPr lang="en-SG" dirty="0" err="1"/>
              <a:t>orderBrush_multipleorder_freq</a:t>
            </a:r>
            <a:r>
              <a:rPr lang="en-SG" dirty="0"/>
              <a:t> &lt;- merge(x = </a:t>
            </a:r>
            <a:r>
              <a:rPr lang="en-SG" dirty="0" err="1"/>
              <a:t>orderBrush_multipleorder</a:t>
            </a:r>
            <a:r>
              <a:rPr lang="en-SG" dirty="0"/>
              <a:t>, y = </a:t>
            </a:r>
            <a:r>
              <a:rPr lang="en-SG" dirty="0" err="1"/>
              <a:t>freq_orderBrush_multipleorder</a:t>
            </a:r>
            <a:r>
              <a:rPr lang="en-SG" dirty="0"/>
              <a:t>,</a:t>
            </a:r>
          </a:p>
          <a:p>
            <a:r>
              <a:rPr lang="en-SG" dirty="0"/>
              <a:t>                                       by = "</a:t>
            </a:r>
            <a:r>
              <a:rPr lang="en-SG" dirty="0" err="1"/>
              <a:t>shopid_userid</a:t>
            </a:r>
            <a:r>
              <a:rPr lang="en-SG" dirty="0"/>
              <a:t>")</a:t>
            </a:r>
          </a:p>
          <a:p>
            <a:endParaRPr lang="en-SG" dirty="0"/>
          </a:p>
          <a:p>
            <a:r>
              <a:rPr lang="en-SG" dirty="0"/>
              <a:t>#find those with more than 3 orders</a:t>
            </a:r>
          </a:p>
          <a:p>
            <a:r>
              <a:rPr lang="en-SG" dirty="0" err="1"/>
              <a:t>orderBrush_multipleorder_freq</a:t>
            </a:r>
            <a:r>
              <a:rPr lang="en-SG" dirty="0"/>
              <a:t> &lt;- </a:t>
            </a:r>
            <a:r>
              <a:rPr lang="en-SG" dirty="0" err="1"/>
              <a:t>orderBrush_multipleorder_freq</a:t>
            </a:r>
            <a:r>
              <a:rPr lang="en-SG" dirty="0"/>
              <a:t>[</a:t>
            </a:r>
            <a:r>
              <a:rPr lang="en-SG" dirty="0" err="1"/>
              <a:t>orderBrush_multipleorder_freq$frequency</a:t>
            </a:r>
            <a:r>
              <a:rPr lang="en-SG" dirty="0"/>
              <a:t> &gt;= 3,]</a:t>
            </a:r>
          </a:p>
          <a:p>
            <a:endParaRPr lang="en-SG" dirty="0"/>
          </a:p>
          <a:p>
            <a:r>
              <a:rPr lang="en-SG" dirty="0"/>
              <a:t>#find the time different between each row (in seconds), assign zero to first row</a:t>
            </a:r>
          </a:p>
          <a:p>
            <a:r>
              <a:rPr lang="en-SG" dirty="0" err="1"/>
              <a:t>orderBrush_multipleorder_freq$diff_time</a:t>
            </a:r>
            <a:r>
              <a:rPr lang="en-SG" dirty="0"/>
              <a:t> &lt;- c(0, diff(</a:t>
            </a:r>
            <a:r>
              <a:rPr lang="en-SG" dirty="0" err="1"/>
              <a:t>orderBrush_multipleorder_freq$event_time</a:t>
            </a:r>
            <a:r>
              <a:rPr lang="en-SG" dirty="0"/>
              <a:t>))</a:t>
            </a:r>
          </a:p>
          <a:p>
            <a:endParaRPr lang="en-SG" dirty="0"/>
          </a:p>
          <a:p>
            <a:r>
              <a:rPr lang="en-SG" dirty="0"/>
              <a:t>#identify those order that place within an hour (3600 seconds)</a:t>
            </a:r>
          </a:p>
          <a:p>
            <a:r>
              <a:rPr lang="en-SG" dirty="0"/>
              <a:t>#1 mean order place within an hour</a:t>
            </a:r>
          </a:p>
          <a:p>
            <a:r>
              <a:rPr lang="en-SG" dirty="0"/>
              <a:t>#0 mean order place not </a:t>
            </a:r>
            <a:r>
              <a:rPr lang="en-SG" dirty="0" err="1"/>
              <a:t>wihitn</a:t>
            </a:r>
            <a:r>
              <a:rPr lang="en-SG" dirty="0"/>
              <a:t> an hour</a:t>
            </a:r>
          </a:p>
          <a:p>
            <a:r>
              <a:rPr lang="en-SG" dirty="0"/>
              <a:t>for(</a:t>
            </a:r>
            <a:r>
              <a:rPr lang="en-SG" dirty="0" err="1"/>
              <a:t>i</a:t>
            </a:r>
            <a:r>
              <a:rPr lang="en-SG" dirty="0"/>
              <a:t> in 1:length(</a:t>
            </a:r>
            <a:r>
              <a:rPr lang="en-SG" dirty="0" err="1"/>
              <a:t>orderBrush_multipleorder_freq$diff_time</a:t>
            </a:r>
            <a:r>
              <a:rPr lang="en-SG" dirty="0"/>
              <a:t>)){</a:t>
            </a:r>
          </a:p>
          <a:p>
            <a:r>
              <a:rPr lang="en-SG" dirty="0"/>
              <a:t>  if( </a:t>
            </a:r>
            <a:r>
              <a:rPr lang="en-SG" dirty="0" err="1"/>
              <a:t>orderBrush_multipleorder_freq$diff_time</a:t>
            </a:r>
            <a:r>
              <a:rPr lang="en-SG" dirty="0"/>
              <a:t>[</a:t>
            </a:r>
            <a:r>
              <a:rPr lang="en-SG" dirty="0" err="1"/>
              <a:t>i</a:t>
            </a:r>
            <a:r>
              <a:rPr lang="en-SG" dirty="0"/>
              <a:t>] &gt;= -3600 &amp;&amp; </a:t>
            </a:r>
            <a:r>
              <a:rPr lang="en-SG" dirty="0" err="1"/>
              <a:t>orderBrush_multipleorder_freq$diff_time</a:t>
            </a:r>
            <a:r>
              <a:rPr lang="en-SG" dirty="0"/>
              <a:t>[</a:t>
            </a:r>
            <a:r>
              <a:rPr lang="en-SG" dirty="0" err="1"/>
              <a:t>i</a:t>
            </a:r>
            <a:r>
              <a:rPr lang="en-SG" dirty="0"/>
              <a:t>] &lt;= 3600){</a:t>
            </a:r>
          </a:p>
          <a:p>
            <a:r>
              <a:rPr lang="en-SG" dirty="0"/>
              <a:t>    </a:t>
            </a:r>
            <a:r>
              <a:rPr lang="en-SG" dirty="0" err="1"/>
              <a:t>orderBrush_multipleorder_freq$brushing</a:t>
            </a:r>
            <a:r>
              <a:rPr lang="en-SG" dirty="0"/>
              <a:t>[</a:t>
            </a:r>
            <a:r>
              <a:rPr lang="en-SG" dirty="0" err="1"/>
              <a:t>i</a:t>
            </a:r>
            <a:r>
              <a:rPr lang="en-SG" dirty="0"/>
              <a:t>] &lt;- 1</a:t>
            </a:r>
          </a:p>
          <a:p>
            <a:r>
              <a:rPr lang="en-SG" dirty="0"/>
              <a:t>  } else {</a:t>
            </a:r>
          </a:p>
          <a:p>
            <a:r>
              <a:rPr lang="en-SG" dirty="0"/>
              <a:t>    </a:t>
            </a:r>
            <a:r>
              <a:rPr lang="en-SG" dirty="0" err="1"/>
              <a:t>orderBrush_multipleorder_freq$brushing</a:t>
            </a:r>
            <a:r>
              <a:rPr lang="en-SG" dirty="0"/>
              <a:t>[</a:t>
            </a:r>
            <a:r>
              <a:rPr lang="en-SG" dirty="0" err="1"/>
              <a:t>i</a:t>
            </a:r>
            <a:r>
              <a:rPr lang="en-SG" dirty="0"/>
              <a:t>] &lt;- 0</a:t>
            </a:r>
          </a:p>
          <a:p>
            <a:r>
              <a:rPr lang="en-SG" dirty="0"/>
              <a:t>  }</a:t>
            </a:r>
          </a:p>
          <a:p>
            <a:r>
              <a:rPr lang="en-SG" dirty="0"/>
              <a:t>}</a:t>
            </a:r>
          </a:p>
          <a:p>
            <a:endParaRPr lang="en-SG" dirty="0"/>
          </a:p>
          <a:p>
            <a:r>
              <a:rPr lang="en-SG" dirty="0"/>
              <a:t>#only orders that being identify as brushing</a:t>
            </a:r>
          </a:p>
          <a:p>
            <a:r>
              <a:rPr lang="en-SG" dirty="0"/>
              <a:t>orderBrush2 &lt;- </a:t>
            </a:r>
            <a:r>
              <a:rPr lang="en-SG" dirty="0" err="1"/>
              <a:t>orderBrush_multipleorder_freq</a:t>
            </a:r>
            <a:r>
              <a:rPr lang="en-SG" dirty="0"/>
              <a:t>[</a:t>
            </a:r>
            <a:r>
              <a:rPr lang="en-SG" dirty="0" err="1"/>
              <a:t>orderBrush_multipleorder_freq$brushing</a:t>
            </a:r>
            <a:r>
              <a:rPr lang="en-SG" dirty="0"/>
              <a:t> == 1,]</a:t>
            </a:r>
          </a:p>
          <a:p>
            <a:endParaRPr lang="en-SG" dirty="0"/>
          </a:p>
          <a:p>
            <a:r>
              <a:rPr lang="en-SG" dirty="0"/>
              <a:t>#find the frequency of </a:t>
            </a:r>
            <a:r>
              <a:rPr lang="en-SG" dirty="0" err="1"/>
              <a:t>shopid_userid</a:t>
            </a:r>
            <a:endParaRPr lang="en-SG" dirty="0"/>
          </a:p>
          <a:p>
            <a:r>
              <a:rPr lang="en-SG" dirty="0"/>
              <a:t>freq_orderBrush2 &lt;- </a:t>
            </a:r>
            <a:r>
              <a:rPr lang="en-SG" dirty="0" err="1"/>
              <a:t>as.data.frame</a:t>
            </a:r>
            <a:r>
              <a:rPr lang="en-SG" dirty="0"/>
              <a:t>(table(orderBrush2$shopid_userid))</a:t>
            </a:r>
          </a:p>
          <a:p>
            <a:r>
              <a:rPr lang="en-SG" dirty="0" err="1"/>
              <a:t>colnames</a:t>
            </a:r>
            <a:r>
              <a:rPr lang="en-SG" dirty="0"/>
              <a:t>(freq_orderBrush2) &lt;- c("</a:t>
            </a:r>
            <a:r>
              <a:rPr lang="en-SG" dirty="0" err="1"/>
              <a:t>shopid_userid</a:t>
            </a:r>
            <a:r>
              <a:rPr lang="en-SG" dirty="0"/>
              <a:t>", "frequency")</a:t>
            </a:r>
          </a:p>
          <a:p>
            <a:endParaRPr lang="en-SG" dirty="0"/>
          </a:p>
          <a:p>
            <a:r>
              <a:rPr lang="en-SG" dirty="0"/>
              <a:t>freq_orderBrush2 &lt;- merge(x = orderBrush2, y = freq_orderBrush2,</a:t>
            </a:r>
          </a:p>
          <a:p>
            <a:r>
              <a:rPr lang="en-SG" dirty="0"/>
              <a:t>                                       by = "</a:t>
            </a:r>
            <a:r>
              <a:rPr lang="en-SG" dirty="0" err="1"/>
              <a:t>shopid_userid</a:t>
            </a:r>
            <a:r>
              <a:rPr lang="en-SG" dirty="0"/>
              <a:t>")</a:t>
            </a:r>
          </a:p>
          <a:p>
            <a:endParaRPr lang="en-SG" dirty="0"/>
          </a:p>
          <a:p>
            <a:r>
              <a:rPr lang="en-SG" dirty="0"/>
              <a:t>#find order with frequency more than equal to 2</a:t>
            </a:r>
          </a:p>
          <a:p>
            <a:r>
              <a:rPr lang="en-SG" dirty="0"/>
              <a:t>#this is because those with frequency 1 should not be brushing</a:t>
            </a:r>
          </a:p>
          <a:p>
            <a:r>
              <a:rPr lang="en-SG" dirty="0"/>
              <a:t>freq_orderBrush2 &lt;- freq_orderBrush2[freq_orderBrush2$frequency.y &gt;= 2,]</a:t>
            </a:r>
          </a:p>
          <a:p>
            <a:endParaRPr lang="en-SG" dirty="0"/>
          </a:p>
          <a:p>
            <a:r>
              <a:rPr lang="en-SG" dirty="0"/>
              <a:t>#total 743 group of order brushing </a:t>
            </a:r>
          </a:p>
          <a:p>
            <a:r>
              <a:rPr lang="en-SG" dirty="0"/>
              <a:t>unique(freq_orderBrush2$shopid_userid)</a:t>
            </a:r>
          </a:p>
          <a:p>
            <a:endParaRPr lang="en-SG" dirty="0"/>
          </a:p>
          <a:p>
            <a:r>
              <a:rPr lang="en-SG" dirty="0"/>
              <a:t>#total 388 shops that suspect to have order brushing </a:t>
            </a:r>
          </a:p>
          <a:p>
            <a:r>
              <a:rPr lang="en-SG" dirty="0"/>
              <a:t>unique(freq_orderBrush2$shopid)</a:t>
            </a:r>
          </a:p>
          <a:p>
            <a:endParaRPr lang="en-SG" dirty="0"/>
          </a:p>
          <a:p>
            <a:r>
              <a:rPr lang="en-SG" dirty="0"/>
              <a:t>#total 673 users that suspect to have order brushing</a:t>
            </a:r>
          </a:p>
          <a:p>
            <a:r>
              <a:rPr lang="en-SG" dirty="0"/>
              <a:t>unique(freq_orderBrush2$userid)</a:t>
            </a:r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30B8E2-16C2-4E1B-8BED-E0634B5D401A}" type="slidenum">
              <a:rPr lang="en-SG" smtClean="0"/>
              <a:t>62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68180640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#concatenate </a:t>
            </a:r>
            <a:r>
              <a:rPr lang="en-SG" dirty="0" err="1"/>
              <a:t>shopid</a:t>
            </a:r>
            <a:r>
              <a:rPr lang="en-SG" dirty="0"/>
              <a:t> and </a:t>
            </a:r>
            <a:r>
              <a:rPr lang="en-SG" dirty="0" err="1"/>
              <a:t>userid</a:t>
            </a:r>
            <a:endParaRPr lang="en-SG" dirty="0"/>
          </a:p>
          <a:p>
            <a:r>
              <a:rPr lang="en-SG" dirty="0"/>
              <a:t>orderBrush1 &lt;- </a:t>
            </a:r>
            <a:r>
              <a:rPr lang="en-SG" dirty="0" err="1"/>
              <a:t>orderBrush</a:t>
            </a:r>
            <a:endParaRPr lang="en-SG" dirty="0"/>
          </a:p>
          <a:p>
            <a:r>
              <a:rPr lang="en-SG" dirty="0"/>
              <a:t>orderBrush1$shopid_userid &lt;- paste(orderBrush1$shopid,orderBrush1$userid, </a:t>
            </a:r>
            <a:r>
              <a:rPr lang="en-SG" dirty="0" err="1"/>
              <a:t>sep</a:t>
            </a:r>
            <a:r>
              <a:rPr lang="en-SG" dirty="0"/>
              <a:t> = "")</a:t>
            </a:r>
          </a:p>
          <a:p>
            <a:endParaRPr lang="en-SG" dirty="0"/>
          </a:p>
          <a:p>
            <a:r>
              <a:rPr lang="en-SG" dirty="0"/>
              <a:t>#set </a:t>
            </a:r>
            <a:r>
              <a:rPr lang="en-SG" dirty="0" err="1"/>
              <a:t>event_time</a:t>
            </a:r>
            <a:r>
              <a:rPr lang="en-SG" dirty="0"/>
              <a:t> as date and time format</a:t>
            </a:r>
          </a:p>
          <a:p>
            <a:r>
              <a:rPr lang="en-SG" dirty="0"/>
              <a:t>orderBrush1$event_time &lt;- </a:t>
            </a:r>
            <a:r>
              <a:rPr lang="en-SG" dirty="0" err="1"/>
              <a:t>as.POSIXlt</a:t>
            </a:r>
            <a:r>
              <a:rPr lang="en-SG" dirty="0"/>
              <a:t>(orderBrush1$event_time)</a:t>
            </a:r>
          </a:p>
          <a:p>
            <a:endParaRPr lang="en-SG" dirty="0"/>
          </a:p>
          <a:p>
            <a:r>
              <a:rPr lang="en-SG" dirty="0"/>
              <a:t>#order the column </a:t>
            </a:r>
            <a:r>
              <a:rPr lang="en-SG" dirty="0" err="1"/>
              <a:t>shopid_userid</a:t>
            </a:r>
            <a:r>
              <a:rPr lang="en-SG" dirty="0"/>
              <a:t> by ascending order</a:t>
            </a:r>
          </a:p>
          <a:p>
            <a:r>
              <a:rPr lang="en-SG" dirty="0"/>
              <a:t>orderBrush1 &lt;- orderBrush1[order(orderBrush1$shopid_userid),]</a:t>
            </a:r>
          </a:p>
          <a:p>
            <a:endParaRPr lang="en-SG" dirty="0"/>
          </a:p>
          <a:p>
            <a:r>
              <a:rPr lang="en-SG" dirty="0"/>
              <a:t>#find duplicated </a:t>
            </a:r>
            <a:r>
              <a:rPr lang="en-SG" dirty="0" err="1"/>
              <a:t>shopid_userid</a:t>
            </a:r>
            <a:endParaRPr lang="en-SG" dirty="0"/>
          </a:p>
          <a:p>
            <a:r>
              <a:rPr lang="en-SG" dirty="0"/>
              <a:t>orderBrush1$duplicate &lt;- duplicated(orderBrush1$shopid_userid) | duplicated(orderBrush1$shopid_userid, </a:t>
            </a:r>
            <a:r>
              <a:rPr lang="en-SG" dirty="0" err="1"/>
              <a:t>fromLast</a:t>
            </a:r>
            <a:r>
              <a:rPr lang="en-SG" dirty="0"/>
              <a:t> = TRUE)</a:t>
            </a:r>
          </a:p>
          <a:p>
            <a:endParaRPr lang="en-SG" dirty="0"/>
          </a:p>
          <a:p>
            <a:r>
              <a:rPr lang="en-SG" dirty="0"/>
              <a:t>#find those </a:t>
            </a:r>
            <a:r>
              <a:rPr lang="en-SG" dirty="0" err="1"/>
              <a:t>shopid_userid</a:t>
            </a:r>
            <a:r>
              <a:rPr lang="en-SG" dirty="0"/>
              <a:t> that with multiple orders place</a:t>
            </a:r>
          </a:p>
          <a:p>
            <a:r>
              <a:rPr lang="en-SG" dirty="0" err="1"/>
              <a:t>orderBrush_multipleorder</a:t>
            </a:r>
            <a:r>
              <a:rPr lang="en-SG" dirty="0"/>
              <a:t> &lt;- orderBrush1[orderBrush1$duplicate == TRUE,]</a:t>
            </a:r>
          </a:p>
          <a:p>
            <a:endParaRPr lang="en-SG" dirty="0"/>
          </a:p>
          <a:p>
            <a:r>
              <a:rPr lang="en-SG" dirty="0"/>
              <a:t>#find frequency of order for the </a:t>
            </a:r>
            <a:r>
              <a:rPr lang="en-SG" dirty="0" err="1"/>
              <a:t>shopid_userid</a:t>
            </a:r>
            <a:endParaRPr lang="en-SG" dirty="0"/>
          </a:p>
          <a:p>
            <a:r>
              <a:rPr lang="en-SG" dirty="0" err="1"/>
              <a:t>freq_orderBrush_multipleorder</a:t>
            </a:r>
            <a:r>
              <a:rPr lang="en-SG" dirty="0"/>
              <a:t> &lt;- </a:t>
            </a:r>
            <a:r>
              <a:rPr lang="en-SG" dirty="0" err="1"/>
              <a:t>as.data.frame</a:t>
            </a:r>
            <a:r>
              <a:rPr lang="en-SG" dirty="0"/>
              <a:t>(table(</a:t>
            </a:r>
            <a:r>
              <a:rPr lang="en-SG" dirty="0" err="1"/>
              <a:t>orderBrush_multipleorder$shopid_userid</a:t>
            </a:r>
            <a:r>
              <a:rPr lang="en-SG" dirty="0"/>
              <a:t>))</a:t>
            </a:r>
          </a:p>
          <a:p>
            <a:r>
              <a:rPr lang="en-SG" dirty="0" err="1"/>
              <a:t>colnames</a:t>
            </a:r>
            <a:r>
              <a:rPr lang="en-SG" dirty="0"/>
              <a:t>(</a:t>
            </a:r>
            <a:r>
              <a:rPr lang="en-SG" dirty="0" err="1"/>
              <a:t>freq_orderBrush_multipleorder</a:t>
            </a:r>
            <a:r>
              <a:rPr lang="en-SG" dirty="0"/>
              <a:t>) &lt;- c("</a:t>
            </a:r>
            <a:r>
              <a:rPr lang="en-SG" dirty="0" err="1"/>
              <a:t>shopid_userid</a:t>
            </a:r>
            <a:r>
              <a:rPr lang="en-SG" dirty="0"/>
              <a:t>", "frequency")</a:t>
            </a:r>
          </a:p>
          <a:p>
            <a:endParaRPr lang="en-SG" dirty="0"/>
          </a:p>
          <a:p>
            <a:r>
              <a:rPr lang="en-SG" dirty="0" err="1"/>
              <a:t>orderBrush_multipleorder_freq</a:t>
            </a:r>
            <a:r>
              <a:rPr lang="en-SG" dirty="0"/>
              <a:t> &lt;- merge(x = </a:t>
            </a:r>
            <a:r>
              <a:rPr lang="en-SG" dirty="0" err="1"/>
              <a:t>orderBrush_multipleorder</a:t>
            </a:r>
            <a:r>
              <a:rPr lang="en-SG" dirty="0"/>
              <a:t>, y = </a:t>
            </a:r>
            <a:r>
              <a:rPr lang="en-SG" dirty="0" err="1"/>
              <a:t>freq_orderBrush_multipleorder</a:t>
            </a:r>
            <a:r>
              <a:rPr lang="en-SG" dirty="0"/>
              <a:t>,</a:t>
            </a:r>
          </a:p>
          <a:p>
            <a:r>
              <a:rPr lang="en-SG" dirty="0"/>
              <a:t>                                       by = "</a:t>
            </a:r>
            <a:r>
              <a:rPr lang="en-SG" dirty="0" err="1"/>
              <a:t>shopid_userid</a:t>
            </a:r>
            <a:r>
              <a:rPr lang="en-SG" dirty="0"/>
              <a:t>")</a:t>
            </a:r>
          </a:p>
          <a:p>
            <a:endParaRPr lang="en-SG" dirty="0"/>
          </a:p>
          <a:p>
            <a:r>
              <a:rPr lang="en-SG" dirty="0"/>
              <a:t>#find those with more than 3 orders</a:t>
            </a:r>
          </a:p>
          <a:p>
            <a:r>
              <a:rPr lang="en-SG" dirty="0" err="1"/>
              <a:t>orderBrush_multipleorder_freq</a:t>
            </a:r>
            <a:r>
              <a:rPr lang="en-SG" dirty="0"/>
              <a:t> &lt;- </a:t>
            </a:r>
            <a:r>
              <a:rPr lang="en-SG" dirty="0" err="1"/>
              <a:t>orderBrush_multipleorder_freq</a:t>
            </a:r>
            <a:r>
              <a:rPr lang="en-SG" dirty="0"/>
              <a:t>[</a:t>
            </a:r>
            <a:r>
              <a:rPr lang="en-SG" dirty="0" err="1"/>
              <a:t>orderBrush_multipleorder_freq$frequency</a:t>
            </a:r>
            <a:r>
              <a:rPr lang="en-SG" dirty="0"/>
              <a:t> &gt;= 3,]</a:t>
            </a:r>
          </a:p>
          <a:p>
            <a:endParaRPr lang="en-SG" dirty="0"/>
          </a:p>
          <a:p>
            <a:r>
              <a:rPr lang="en-SG" dirty="0"/>
              <a:t>#find the time different between each row (in seconds), assign zero to first row</a:t>
            </a:r>
          </a:p>
          <a:p>
            <a:r>
              <a:rPr lang="en-SG" dirty="0" err="1"/>
              <a:t>orderBrush_multipleorder_freq$diff_time</a:t>
            </a:r>
            <a:r>
              <a:rPr lang="en-SG" dirty="0"/>
              <a:t> &lt;- c(0, diff(</a:t>
            </a:r>
            <a:r>
              <a:rPr lang="en-SG" dirty="0" err="1"/>
              <a:t>orderBrush_multipleorder_freq$event_time</a:t>
            </a:r>
            <a:r>
              <a:rPr lang="en-SG" dirty="0"/>
              <a:t>))</a:t>
            </a:r>
          </a:p>
          <a:p>
            <a:endParaRPr lang="en-SG" dirty="0"/>
          </a:p>
          <a:p>
            <a:r>
              <a:rPr lang="en-SG" dirty="0"/>
              <a:t>#identify those order that place within an hour (3600 seconds)</a:t>
            </a:r>
          </a:p>
          <a:p>
            <a:r>
              <a:rPr lang="en-SG" dirty="0"/>
              <a:t>#1 mean order place within an hour</a:t>
            </a:r>
          </a:p>
          <a:p>
            <a:r>
              <a:rPr lang="en-SG" dirty="0"/>
              <a:t>#0 mean order place not </a:t>
            </a:r>
            <a:r>
              <a:rPr lang="en-SG" dirty="0" err="1"/>
              <a:t>wihitn</a:t>
            </a:r>
            <a:r>
              <a:rPr lang="en-SG" dirty="0"/>
              <a:t> an hour</a:t>
            </a:r>
          </a:p>
          <a:p>
            <a:r>
              <a:rPr lang="en-SG" dirty="0"/>
              <a:t>for(</a:t>
            </a:r>
            <a:r>
              <a:rPr lang="en-SG" dirty="0" err="1"/>
              <a:t>i</a:t>
            </a:r>
            <a:r>
              <a:rPr lang="en-SG" dirty="0"/>
              <a:t> in 1:length(</a:t>
            </a:r>
            <a:r>
              <a:rPr lang="en-SG" dirty="0" err="1"/>
              <a:t>orderBrush_multipleorder_freq$diff_time</a:t>
            </a:r>
            <a:r>
              <a:rPr lang="en-SG" dirty="0"/>
              <a:t>)){</a:t>
            </a:r>
          </a:p>
          <a:p>
            <a:r>
              <a:rPr lang="en-SG" dirty="0"/>
              <a:t>  if( </a:t>
            </a:r>
            <a:r>
              <a:rPr lang="en-SG" dirty="0" err="1"/>
              <a:t>orderBrush_multipleorder_freq$diff_time</a:t>
            </a:r>
            <a:r>
              <a:rPr lang="en-SG" dirty="0"/>
              <a:t>[</a:t>
            </a:r>
            <a:r>
              <a:rPr lang="en-SG" dirty="0" err="1"/>
              <a:t>i</a:t>
            </a:r>
            <a:r>
              <a:rPr lang="en-SG" dirty="0"/>
              <a:t>] &gt;= -3600 &amp;&amp; </a:t>
            </a:r>
            <a:r>
              <a:rPr lang="en-SG" dirty="0" err="1"/>
              <a:t>orderBrush_multipleorder_freq$diff_time</a:t>
            </a:r>
            <a:r>
              <a:rPr lang="en-SG" dirty="0"/>
              <a:t>[</a:t>
            </a:r>
            <a:r>
              <a:rPr lang="en-SG" dirty="0" err="1"/>
              <a:t>i</a:t>
            </a:r>
            <a:r>
              <a:rPr lang="en-SG" dirty="0"/>
              <a:t>] &lt;= 3600){</a:t>
            </a:r>
          </a:p>
          <a:p>
            <a:r>
              <a:rPr lang="en-SG" dirty="0"/>
              <a:t>    </a:t>
            </a:r>
            <a:r>
              <a:rPr lang="en-SG" dirty="0" err="1"/>
              <a:t>orderBrush_multipleorder_freq$brushing</a:t>
            </a:r>
            <a:r>
              <a:rPr lang="en-SG" dirty="0"/>
              <a:t>[</a:t>
            </a:r>
            <a:r>
              <a:rPr lang="en-SG" dirty="0" err="1"/>
              <a:t>i</a:t>
            </a:r>
            <a:r>
              <a:rPr lang="en-SG" dirty="0"/>
              <a:t>] &lt;- 1</a:t>
            </a:r>
          </a:p>
          <a:p>
            <a:r>
              <a:rPr lang="en-SG" dirty="0"/>
              <a:t>  } else {</a:t>
            </a:r>
          </a:p>
          <a:p>
            <a:r>
              <a:rPr lang="en-SG" dirty="0"/>
              <a:t>    </a:t>
            </a:r>
            <a:r>
              <a:rPr lang="en-SG" dirty="0" err="1"/>
              <a:t>orderBrush_multipleorder_freq$brushing</a:t>
            </a:r>
            <a:r>
              <a:rPr lang="en-SG" dirty="0"/>
              <a:t>[</a:t>
            </a:r>
            <a:r>
              <a:rPr lang="en-SG" dirty="0" err="1"/>
              <a:t>i</a:t>
            </a:r>
            <a:r>
              <a:rPr lang="en-SG" dirty="0"/>
              <a:t>] &lt;- 0</a:t>
            </a:r>
          </a:p>
          <a:p>
            <a:r>
              <a:rPr lang="en-SG" dirty="0"/>
              <a:t>  }</a:t>
            </a:r>
          </a:p>
          <a:p>
            <a:r>
              <a:rPr lang="en-SG" dirty="0"/>
              <a:t>}</a:t>
            </a:r>
          </a:p>
          <a:p>
            <a:endParaRPr lang="en-SG" dirty="0"/>
          </a:p>
          <a:p>
            <a:r>
              <a:rPr lang="en-SG" dirty="0"/>
              <a:t>#only orders that being identify as brushing</a:t>
            </a:r>
          </a:p>
          <a:p>
            <a:r>
              <a:rPr lang="en-SG" dirty="0"/>
              <a:t>orderBrush2 &lt;- </a:t>
            </a:r>
            <a:r>
              <a:rPr lang="en-SG" dirty="0" err="1"/>
              <a:t>orderBrush_multipleorder_freq</a:t>
            </a:r>
            <a:r>
              <a:rPr lang="en-SG" dirty="0"/>
              <a:t>[</a:t>
            </a:r>
            <a:r>
              <a:rPr lang="en-SG" dirty="0" err="1"/>
              <a:t>orderBrush_multipleorder_freq$brushing</a:t>
            </a:r>
            <a:r>
              <a:rPr lang="en-SG" dirty="0"/>
              <a:t> == 1,]</a:t>
            </a:r>
          </a:p>
          <a:p>
            <a:endParaRPr lang="en-SG" dirty="0"/>
          </a:p>
          <a:p>
            <a:r>
              <a:rPr lang="en-SG" dirty="0"/>
              <a:t>#find the frequency of </a:t>
            </a:r>
            <a:r>
              <a:rPr lang="en-SG" dirty="0" err="1"/>
              <a:t>shopid_userid</a:t>
            </a:r>
            <a:endParaRPr lang="en-SG" dirty="0"/>
          </a:p>
          <a:p>
            <a:r>
              <a:rPr lang="en-SG" dirty="0"/>
              <a:t>freq_orderBrush2 &lt;- </a:t>
            </a:r>
            <a:r>
              <a:rPr lang="en-SG" dirty="0" err="1"/>
              <a:t>as.data.frame</a:t>
            </a:r>
            <a:r>
              <a:rPr lang="en-SG" dirty="0"/>
              <a:t>(table(orderBrush2$shopid_userid))</a:t>
            </a:r>
          </a:p>
          <a:p>
            <a:r>
              <a:rPr lang="en-SG" dirty="0" err="1"/>
              <a:t>colnames</a:t>
            </a:r>
            <a:r>
              <a:rPr lang="en-SG" dirty="0"/>
              <a:t>(freq_orderBrush2) &lt;- c("</a:t>
            </a:r>
            <a:r>
              <a:rPr lang="en-SG" dirty="0" err="1"/>
              <a:t>shopid_userid</a:t>
            </a:r>
            <a:r>
              <a:rPr lang="en-SG" dirty="0"/>
              <a:t>", "frequency")</a:t>
            </a:r>
          </a:p>
          <a:p>
            <a:endParaRPr lang="en-SG" dirty="0"/>
          </a:p>
          <a:p>
            <a:r>
              <a:rPr lang="en-SG" dirty="0"/>
              <a:t>freq_orderBrush2 &lt;- merge(x = orderBrush2, y = freq_orderBrush2,</a:t>
            </a:r>
          </a:p>
          <a:p>
            <a:r>
              <a:rPr lang="en-SG" dirty="0"/>
              <a:t>                                       by = "</a:t>
            </a:r>
            <a:r>
              <a:rPr lang="en-SG" dirty="0" err="1"/>
              <a:t>shopid_userid</a:t>
            </a:r>
            <a:r>
              <a:rPr lang="en-SG" dirty="0"/>
              <a:t>")</a:t>
            </a:r>
          </a:p>
          <a:p>
            <a:endParaRPr lang="en-SG" dirty="0"/>
          </a:p>
          <a:p>
            <a:r>
              <a:rPr lang="en-SG" dirty="0"/>
              <a:t>#find order with frequency more than equal to 2</a:t>
            </a:r>
          </a:p>
          <a:p>
            <a:r>
              <a:rPr lang="en-SG" dirty="0"/>
              <a:t>#this is because those with frequency 1 should not be brushing</a:t>
            </a:r>
          </a:p>
          <a:p>
            <a:r>
              <a:rPr lang="en-SG" dirty="0"/>
              <a:t>freq_orderBrush2 &lt;- freq_orderBrush2[freq_orderBrush2$frequency.y &gt;= 2,]</a:t>
            </a:r>
          </a:p>
          <a:p>
            <a:endParaRPr lang="en-SG" dirty="0"/>
          </a:p>
          <a:p>
            <a:r>
              <a:rPr lang="en-SG" dirty="0"/>
              <a:t>#total 743 group of order brushing </a:t>
            </a:r>
          </a:p>
          <a:p>
            <a:r>
              <a:rPr lang="en-SG" dirty="0"/>
              <a:t>unique(freq_orderBrush2$shopid_userid)</a:t>
            </a:r>
          </a:p>
          <a:p>
            <a:endParaRPr lang="en-SG" dirty="0"/>
          </a:p>
          <a:p>
            <a:r>
              <a:rPr lang="en-SG" dirty="0"/>
              <a:t>#total 388 shops that suspect to have order brushing </a:t>
            </a:r>
          </a:p>
          <a:p>
            <a:r>
              <a:rPr lang="en-SG" dirty="0"/>
              <a:t>unique(freq_orderBrush2$shopid)</a:t>
            </a:r>
          </a:p>
          <a:p>
            <a:endParaRPr lang="en-SG" dirty="0"/>
          </a:p>
          <a:p>
            <a:r>
              <a:rPr lang="en-SG" dirty="0"/>
              <a:t>#total 673 users that suspect to have order brushing</a:t>
            </a:r>
          </a:p>
          <a:p>
            <a:r>
              <a:rPr lang="en-SG" dirty="0"/>
              <a:t>unique(freq_orderBrush2$userid)</a:t>
            </a:r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30B8E2-16C2-4E1B-8BED-E0634B5D401A}" type="slidenum">
              <a:rPr lang="en-SG" smtClean="0"/>
              <a:t>63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94936268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#concatenate </a:t>
            </a:r>
            <a:r>
              <a:rPr lang="en-SG" dirty="0" err="1"/>
              <a:t>shopid</a:t>
            </a:r>
            <a:r>
              <a:rPr lang="en-SG" dirty="0"/>
              <a:t> and </a:t>
            </a:r>
            <a:r>
              <a:rPr lang="en-SG" dirty="0" err="1"/>
              <a:t>userid</a:t>
            </a:r>
            <a:endParaRPr lang="en-SG" dirty="0"/>
          </a:p>
          <a:p>
            <a:r>
              <a:rPr lang="en-SG" dirty="0"/>
              <a:t>orderBrush1 &lt;- </a:t>
            </a:r>
            <a:r>
              <a:rPr lang="en-SG" dirty="0" err="1"/>
              <a:t>orderBrush</a:t>
            </a:r>
            <a:endParaRPr lang="en-SG" dirty="0"/>
          </a:p>
          <a:p>
            <a:r>
              <a:rPr lang="en-SG" dirty="0"/>
              <a:t>orderBrush1$shopid_userid &lt;- paste(orderBrush1$shopid,orderBrush1$userid, </a:t>
            </a:r>
            <a:r>
              <a:rPr lang="en-SG" dirty="0" err="1"/>
              <a:t>sep</a:t>
            </a:r>
            <a:r>
              <a:rPr lang="en-SG" dirty="0"/>
              <a:t> = "")</a:t>
            </a:r>
          </a:p>
          <a:p>
            <a:endParaRPr lang="en-SG" dirty="0"/>
          </a:p>
          <a:p>
            <a:r>
              <a:rPr lang="en-SG" dirty="0"/>
              <a:t>#set </a:t>
            </a:r>
            <a:r>
              <a:rPr lang="en-SG" dirty="0" err="1"/>
              <a:t>event_time</a:t>
            </a:r>
            <a:r>
              <a:rPr lang="en-SG" dirty="0"/>
              <a:t> as date and time format</a:t>
            </a:r>
          </a:p>
          <a:p>
            <a:r>
              <a:rPr lang="en-SG" dirty="0"/>
              <a:t>orderBrush1$event_time &lt;- </a:t>
            </a:r>
            <a:r>
              <a:rPr lang="en-SG" dirty="0" err="1"/>
              <a:t>as.POSIXlt</a:t>
            </a:r>
            <a:r>
              <a:rPr lang="en-SG" dirty="0"/>
              <a:t>(orderBrush1$event_time)</a:t>
            </a:r>
          </a:p>
          <a:p>
            <a:endParaRPr lang="en-SG" dirty="0"/>
          </a:p>
          <a:p>
            <a:r>
              <a:rPr lang="en-SG" dirty="0"/>
              <a:t>#order the column </a:t>
            </a:r>
            <a:r>
              <a:rPr lang="en-SG" dirty="0" err="1"/>
              <a:t>shopid_userid</a:t>
            </a:r>
            <a:r>
              <a:rPr lang="en-SG" dirty="0"/>
              <a:t> by ascending order</a:t>
            </a:r>
          </a:p>
          <a:p>
            <a:r>
              <a:rPr lang="en-SG" dirty="0"/>
              <a:t>orderBrush1 &lt;- orderBrush1[order(orderBrush1$shopid_userid),]</a:t>
            </a:r>
          </a:p>
          <a:p>
            <a:endParaRPr lang="en-SG" dirty="0"/>
          </a:p>
          <a:p>
            <a:r>
              <a:rPr lang="en-SG" dirty="0"/>
              <a:t>#find duplicated </a:t>
            </a:r>
            <a:r>
              <a:rPr lang="en-SG" dirty="0" err="1"/>
              <a:t>shopid_userid</a:t>
            </a:r>
            <a:endParaRPr lang="en-SG" dirty="0"/>
          </a:p>
          <a:p>
            <a:r>
              <a:rPr lang="en-SG" dirty="0"/>
              <a:t>orderBrush1$duplicate &lt;- duplicated(orderBrush1$shopid_userid) | duplicated(orderBrush1$shopid_userid, </a:t>
            </a:r>
            <a:r>
              <a:rPr lang="en-SG" dirty="0" err="1"/>
              <a:t>fromLast</a:t>
            </a:r>
            <a:r>
              <a:rPr lang="en-SG" dirty="0"/>
              <a:t> = TRUE)</a:t>
            </a:r>
          </a:p>
          <a:p>
            <a:endParaRPr lang="en-SG" dirty="0"/>
          </a:p>
          <a:p>
            <a:r>
              <a:rPr lang="en-SG" dirty="0"/>
              <a:t>#find those </a:t>
            </a:r>
            <a:r>
              <a:rPr lang="en-SG" dirty="0" err="1"/>
              <a:t>shopid_userid</a:t>
            </a:r>
            <a:r>
              <a:rPr lang="en-SG" dirty="0"/>
              <a:t> that with multiple orders place</a:t>
            </a:r>
          </a:p>
          <a:p>
            <a:r>
              <a:rPr lang="en-SG" dirty="0" err="1"/>
              <a:t>orderBrush_multipleorder</a:t>
            </a:r>
            <a:r>
              <a:rPr lang="en-SG" dirty="0"/>
              <a:t> &lt;- orderBrush1[orderBrush1$duplicate == TRUE,]</a:t>
            </a:r>
          </a:p>
          <a:p>
            <a:endParaRPr lang="en-SG" dirty="0"/>
          </a:p>
          <a:p>
            <a:r>
              <a:rPr lang="en-SG" dirty="0"/>
              <a:t>#find frequency of order for the </a:t>
            </a:r>
            <a:r>
              <a:rPr lang="en-SG" dirty="0" err="1"/>
              <a:t>shopid_userid</a:t>
            </a:r>
            <a:endParaRPr lang="en-SG" dirty="0"/>
          </a:p>
          <a:p>
            <a:r>
              <a:rPr lang="en-SG" dirty="0" err="1"/>
              <a:t>freq_orderBrush_multipleorder</a:t>
            </a:r>
            <a:r>
              <a:rPr lang="en-SG" dirty="0"/>
              <a:t> &lt;- </a:t>
            </a:r>
            <a:r>
              <a:rPr lang="en-SG" dirty="0" err="1"/>
              <a:t>as.data.frame</a:t>
            </a:r>
            <a:r>
              <a:rPr lang="en-SG" dirty="0"/>
              <a:t>(table(</a:t>
            </a:r>
            <a:r>
              <a:rPr lang="en-SG" dirty="0" err="1"/>
              <a:t>orderBrush_multipleorder$shopid_userid</a:t>
            </a:r>
            <a:r>
              <a:rPr lang="en-SG" dirty="0"/>
              <a:t>))</a:t>
            </a:r>
          </a:p>
          <a:p>
            <a:r>
              <a:rPr lang="en-SG" dirty="0" err="1"/>
              <a:t>colnames</a:t>
            </a:r>
            <a:r>
              <a:rPr lang="en-SG" dirty="0"/>
              <a:t>(</a:t>
            </a:r>
            <a:r>
              <a:rPr lang="en-SG" dirty="0" err="1"/>
              <a:t>freq_orderBrush_multipleorder</a:t>
            </a:r>
            <a:r>
              <a:rPr lang="en-SG" dirty="0"/>
              <a:t>) &lt;- c("</a:t>
            </a:r>
            <a:r>
              <a:rPr lang="en-SG" dirty="0" err="1"/>
              <a:t>shopid_userid</a:t>
            </a:r>
            <a:r>
              <a:rPr lang="en-SG" dirty="0"/>
              <a:t>", "frequency")</a:t>
            </a:r>
          </a:p>
          <a:p>
            <a:endParaRPr lang="en-SG" dirty="0"/>
          </a:p>
          <a:p>
            <a:r>
              <a:rPr lang="en-SG" dirty="0" err="1"/>
              <a:t>orderBrush_multipleorder_freq</a:t>
            </a:r>
            <a:r>
              <a:rPr lang="en-SG" dirty="0"/>
              <a:t> &lt;- merge(x = </a:t>
            </a:r>
            <a:r>
              <a:rPr lang="en-SG" dirty="0" err="1"/>
              <a:t>orderBrush_multipleorder</a:t>
            </a:r>
            <a:r>
              <a:rPr lang="en-SG" dirty="0"/>
              <a:t>, y = </a:t>
            </a:r>
            <a:r>
              <a:rPr lang="en-SG" dirty="0" err="1"/>
              <a:t>freq_orderBrush_multipleorder</a:t>
            </a:r>
            <a:r>
              <a:rPr lang="en-SG" dirty="0"/>
              <a:t>,</a:t>
            </a:r>
          </a:p>
          <a:p>
            <a:r>
              <a:rPr lang="en-SG" dirty="0"/>
              <a:t>                                       by = "</a:t>
            </a:r>
            <a:r>
              <a:rPr lang="en-SG" dirty="0" err="1"/>
              <a:t>shopid_userid</a:t>
            </a:r>
            <a:r>
              <a:rPr lang="en-SG" dirty="0"/>
              <a:t>")</a:t>
            </a:r>
          </a:p>
          <a:p>
            <a:endParaRPr lang="en-SG" dirty="0"/>
          </a:p>
          <a:p>
            <a:r>
              <a:rPr lang="en-SG" dirty="0"/>
              <a:t>#find those with more than 3 orders</a:t>
            </a:r>
          </a:p>
          <a:p>
            <a:r>
              <a:rPr lang="en-SG" dirty="0" err="1"/>
              <a:t>orderBrush_multipleorder_freq</a:t>
            </a:r>
            <a:r>
              <a:rPr lang="en-SG" dirty="0"/>
              <a:t> &lt;- </a:t>
            </a:r>
            <a:r>
              <a:rPr lang="en-SG" dirty="0" err="1"/>
              <a:t>orderBrush_multipleorder_freq</a:t>
            </a:r>
            <a:r>
              <a:rPr lang="en-SG" dirty="0"/>
              <a:t>[</a:t>
            </a:r>
            <a:r>
              <a:rPr lang="en-SG" dirty="0" err="1"/>
              <a:t>orderBrush_multipleorder_freq$frequency</a:t>
            </a:r>
            <a:r>
              <a:rPr lang="en-SG" dirty="0"/>
              <a:t> &gt;= 3,]</a:t>
            </a:r>
          </a:p>
          <a:p>
            <a:endParaRPr lang="en-SG" dirty="0"/>
          </a:p>
          <a:p>
            <a:r>
              <a:rPr lang="en-SG" dirty="0"/>
              <a:t>#find the time different between each row (in seconds), assign zero to first row</a:t>
            </a:r>
          </a:p>
          <a:p>
            <a:r>
              <a:rPr lang="en-SG" dirty="0" err="1"/>
              <a:t>orderBrush_multipleorder_freq$diff_time</a:t>
            </a:r>
            <a:r>
              <a:rPr lang="en-SG" dirty="0"/>
              <a:t> &lt;- c(0, diff(</a:t>
            </a:r>
            <a:r>
              <a:rPr lang="en-SG" dirty="0" err="1"/>
              <a:t>orderBrush_multipleorder_freq$event_time</a:t>
            </a:r>
            <a:r>
              <a:rPr lang="en-SG" dirty="0"/>
              <a:t>))</a:t>
            </a:r>
          </a:p>
          <a:p>
            <a:endParaRPr lang="en-SG" dirty="0"/>
          </a:p>
          <a:p>
            <a:r>
              <a:rPr lang="en-SG" dirty="0"/>
              <a:t>#identify those order that place within an hour (3600 seconds)</a:t>
            </a:r>
          </a:p>
          <a:p>
            <a:r>
              <a:rPr lang="en-SG" dirty="0"/>
              <a:t>#1 mean order place within an hour</a:t>
            </a:r>
          </a:p>
          <a:p>
            <a:r>
              <a:rPr lang="en-SG" dirty="0"/>
              <a:t>#0 mean order place not </a:t>
            </a:r>
            <a:r>
              <a:rPr lang="en-SG" dirty="0" err="1"/>
              <a:t>wihitn</a:t>
            </a:r>
            <a:r>
              <a:rPr lang="en-SG" dirty="0"/>
              <a:t> an hour</a:t>
            </a:r>
          </a:p>
          <a:p>
            <a:r>
              <a:rPr lang="en-SG" dirty="0"/>
              <a:t>for(</a:t>
            </a:r>
            <a:r>
              <a:rPr lang="en-SG" dirty="0" err="1"/>
              <a:t>i</a:t>
            </a:r>
            <a:r>
              <a:rPr lang="en-SG" dirty="0"/>
              <a:t> in 1:length(</a:t>
            </a:r>
            <a:r>
              <a:rPr lang="en-SG" dirty="0" err="1"/>
              <a:t>orderBrush_multipleorder_freq$diff_time</a:t>
            </a:r>
            <a:r>
              <a:rPr lang="en-SG" dirty="0"/>
              <a:t>)){</a:t>
            </a:r>
          </a:p>
          <a:p>
            <a:r>
              <a:rPr lang="en-SG" dirty="0"/>
              <a:t>  if( </a:t>
            </a:r>
            <a:r>
              <a:rPr lang="en-SG" dirty="0" err="1"/>
              <a:t>orderBrush_multipleorder_freq$diff_time</a:t>
            </a:r>
            <a:r>
              <a:rPr lang="en-SG" dirty="0"/>
              <a:t>[</a:t>
            </a:r>
            <a:r>
              <a:rPr lang="en-SG" dirty="0" err="1"/>
              <a:t>i</a:t>
            </a:r>
            <a:r>
              <a:rPr lang="en-SG" dirty="0"/>
              <a:t>] &gt;= -3600 &amp;&amp; </a:t>
            </a:r>
            <a:r>
              <a:rPr lang="en-SG" dirty="0" err="1"/>
              <a:t>orderBrush_multipleorder_freq$diff_time</a:t>
            </a:r>
            <a:r>
              <a:rPr lang="en-SG" dirty="0"/>
              <a:t>[</a:t>
            </a:r>
            <a:r>
              <a:rPr lang="en-SG" dirty="0" err="1"/>
              <a:t>i</a:t>
            </a:r>
            <a:r>
              <a:rPr lang="en-SG" dirty="0"/>
              <a:t>] &lt;= 3600){</a:t>
            </a:r>
          </a:p>
          <a:p>
            <a:r>
              <a:rPr lang="en-SG" dirty="0"/>
              <a:t>    </a:t>
            </a:r>
            <a:r>
              <a:rPr lang="en-SG" dirty="0" err="1"/>
              <a:t>orderBrush_multipleorder_freq$brushing</a:t>
            </a:r>
            <a:r>
              <a:rPr lang="en-SG" dirty="0"/>
              <a:t>[</a:t>
            </a:r>
            <a:r>
              <a:rPr lang="en-SG" dirty="0" err="1"/>
              <a:t>i</a:t>
            </a:r>
            <a:r>
              <a:rPr lang="en-SG" dirty="0"/>
              <a:t>] &lt;- 1</a:t>
            </a:r>
          </a:p>
          <a:p>
            <a:r>
              <a:rPr lang="en-SG" dirty="0"/>
              <a:t>  } else {</a:t>
            </a:r>
          </a:p>
          <a:p>
            <a:r>
              <a:rPr lang="en-SG" dirty="0"/>
              <a:t>    </a:t>
            </a:r>
            <a:r>
              <a:rPr lang="en-SG" dirty="0" err="1"/>
              <a:t>orderBrush_multipleorder_freq$brushing</a:t>
            </a:r>
            <a:r>
              <a:rPr lang="en-SG" dirty="0"/>
              <a:t>[</a:t>
            </a:r>
            <a:r>
              <a:rPr lang="en-SG" dirty="0" err="1"/>
              <a:t>i</a:t>
            </a:r>
            <a:r>
              <a:rPr lang="en-SG" dirty="0"/>
              <a:t>] &lt;- 0</a:t>
            </a:r>
          </a:p>
          <a:p>
            <a:r>
              <a:rPr lang="en-SG" dirty="0"/>
              <a:t>  }</a:t>
            </a:r>
          </a:p>
          <a:p>
            <a:r>
              <a:rPr lang="en-SG" dirty="0"/>
              <a:t>}</a:t>
            </a:r>
          </a:p>
          <a:p>
            <a:endParaRPr lang="en-SG" dirty="0"/>
          </a:p>
          <a:p>
            <a:r>
              <a:rPr lang="en-SG" dirty="0"/>
              <a:t>#only orders that being identify as brushing</a:t>
            </a:r>
          </a:p>
          <a:p>
            <a:r>
              <a:rPr lang="en-SG" dirty="0"/>
              <a:t>orderBrush2 &lt;- </a:t>
            </a:r>
            <a:r>
              <a:rPr lang="en-SG" dirty="0" err="1"/>
              <a:t>orderBrush_multipleorder_freq</a:t>
            </a:r>
            <a:r>
              <a:rPr lang="en-SG" dirty="0"/>
              <a:t>[</a:t>
            </a:r>
            <a:r>
              <a:rPr lang="en-SG" dirty="0" err="1"/>
              <a:t>orderBrush_multipleorder_freq$brushing</a:t>
            </a:r>
            <a:r>
              <a:rPr lang="en-SG" dirty="0"/>
              <a:t> == 1,]</a:t>
            </a:r>
          </a:p>
          <a:p>
            <a:endParaRPr lang="en-SG" dirty="0"/>
          </a:p>
          <a:p>
            <a:r>
              <a:rPr lang="en-SG" dirty="0"/>
              <a:t>#find the frequency of </a:t>
            </a:r>
            <a:r>
              <a:rPr lang="en-SG" dirty="0" err="1"/>
              <a:t>shopid_userid</a:t>
            </a:r>
            <a:endParaRPr lang="en-SG" dirty="0"/>
          </a:p>
          <a:p>
            <a:r>
              <a:rPr lang="en-SG" dirty="0"/>
              <a:t>freq_orderBrush2 &lt;- </a:t>
            </a:r>
            <a:r>
              <a:rPr lang="en-SG" dirty="0" err="1"/>
              <a:t>as.data.frame</a:t>
            </a:r>
            <a:r>
              <a:rPr lang="en-SG" dirty="0"/>
              <a:t>(table(orderBrush2$shopid_userid))</a:t>
            </a:r>
          </a:p>
          <a:p>
            <a:r>
              <a:rPr lang="en-SG" dirty="0" err="1"/>
              <a:t>colnames</a:t>
            </a:r>
            <a:r>
              <a:rPr lang="en-SG" dirty="0"/>
              <a:t>(freq_orderBrush2) &lt;- c("</a:t>
            </a:r>
            <a:r>
              <a:rPr lang="en-SG" dirty="0" err="1"/>
              <a:t>shopid_userid</a:t>
            </a:r>
            <a:r>
              <a:rPr lang="en-SG" dirty="0"/>
              <a:t>", "frequency")</a:t>
            </a:r>
          </a:p>
          <a:p>
            <a:endParaRPr lang="en-SG" dirty="0"/>
          </a:p>
          <a:p>
            <a:r>
              <a:rPr lang="en-SG" dirty="0"/>
              <a:t>freq_orderBrush2 &lt;- merge(x = orderBrush2, y = freq_orderBrush2,</a:t>
            </a:r>
          </a:p>
          <a:p>
            <a:r>
              <a:rPr lang="en-SG" dirty="0"/>
              <a:t>                                       by = "</a:t>
            </a:r>
            <a:r>
              <a:rPr lang="en-SG" dirty="0" err="1"/>
              <a:t>shopid_userid</a:t>
            </a:r>
            <a:r>
              <a:rPr lang="en-SG" dirty="0"/>
              <a:t>")</a:t>
            </a:r>
          </a:p>
          <a:p>
            <a:endParaRPr lang="en-SG" dirty="0"/>
          </a:p>
          <a:p>
            <a:r>
              <a:rPr lang="en-SG" dirty="0"/>
              <a:t>#find order with frequency more than equal to 2</a:t>
            </a:r>
          </a:p>
          <a:p>
            <a:r>
              <a:rPr lang="en-SG" dirty="0"/>
              <a:t>#this is because those with frequency 1 should not be brushing</a:t>
            </a:r>
          </a:p>
          <a:p>
            <a:r>
              <a:rPr lang="en-SG" dirty="0"/>
              <a:t>freq_orderBrush2 &lt;- freq_orderBrush2[freq_orderBrush2$frequency.y &gt;= 2,]</a:t>
            </a:r>
          </a:p>
          <a:p>
            <a:endParaRPr lang="en-SG" dirty="0"/>
          </a:p>
          <a:p>
            <a:r>
              <a:rPr lang="en-SG" dirty="0"/>
              <a:t>#total 743 group of order brushing </a:t>
            </a:r>
          </a:p>
          <a:p>
            <a:r>
              <a:rPr lang="en-SG" dirty="0"/>
              <a:t>unique(freq_orderBrush2$shopid_userid)</a:t>
            </a:r>
          </a:p>
          <a:p>
            <a:endParaRPr lang="en-SG" dirty="0"/>
          </a:p>
          <a:p>
            <a:r>
              <a:rPr lang="en-SG" dirty="0"/>
              <a:t>#total 388 shops that suspect to have order brushing </a:t>
            </a:r>
          </a:p>
          <a:p>
            <a:r>
              <a:rPr lang="en-SG" dirty="0"/>
              <a:t>unique(freq_orderBrush2$shopid)</a:t>
            </a:r>
          </a:p>
          <a:p>
            <a:endParaRPr lang="en-SG" dirty="0"/>
          </a:p>
          <a:p>
            <a:r>
              <a:rPr lang="en-SG" dirty="0"/>
              <a:t>#total 673 users that suspect to have order brushing</a:t>
            </a:r>
          </a:p>
          <a:p>
            <a:r>
              <a:rPr lang="en-SG" dirty="0"/>
              <a:t>unique(freq_orderBrush2$userid)</a:t>
            </a:r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30B8E2-16C2-4E1B-8BED-E0634B5D401A}" type="slidenum">
              <a:rPr lang="en-SG" smtClean="0"/>
              <a:t>64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06847477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#concatenate </a:t>
            </a:r>
            <a:r>
              <a:rPr lang="en-SG" dirty="0" err="1"/>
              <a:t>shopid</a:t>
            </a:r>
            <a:r>
              <a:rPr lang="en-SG" dirty="0"/>
              <a:t> and </a:t>
            </a:r>
            <a:r>
              <a:rPr lang="en-SG" dirty="0" err="1"/>
              <a:t>userid</a:t>
            </a:r>
            <a:endParaRPr lang="en-SG" dirty="0"/>
          </a:p>
          <a:p>
            <a:r>
              <a:rPr lang="en-SG" dirty="0"/>
              <a:t>orderBrush1 &lt;- </a:t>
            </a:r>
            <a:r>
              <a:rPr lang="en-SG" dirty="0" err="1"/>
              <a:t>orderBrush</a:t>
            </a:r>
            <a:endParaRPr lang="en-SG" dirty="0"/>
          </a:p>
          <a:p>
            <a:r>
              <a:rPr lang="en-SG" dirty="0"/>
              <a:t>orderBrush1$shopid_userid &lt;- paste(orderBrush1$shopid,orderBrush1$userid, </a:t>
            </a:r>
            <a:r>
              <a:rPr lang="en-SG" dirty="0" err="1"/>
              <a:t>sep</a:t>
            </a:r>
            <a:r>
              <a:rPr lang="en-SG" dirty="0"/>
              <a:t> = "")</a:t>
            </a:r>
          </a:p>
          <a:p>
            <a:endParaRPr lang="en-SG" dirty="0"/>
          </a:p>
          <a:p>
            <a:r>
              <a:rPr lang="en-SG" dirty="0"/>
              <a:t>#set </a:t>
            </a:r>
            <a:r>
              <a:rPr lang="en-SG" dirty="0" err="1"/>
              <a:t>event_time</a:t>
            </a:r>
            <a:r>
              <a:rPr lang="en-SG" dirty="0"/>
              <a:t> as date and time format</a:t>
            </a:r>
          </a:p>
          <a:p>
            <a:r>
              <a:rPr lang="en-SG" dirty="0"/>
              <a:t>orderBrush1$event_time &lt;- </a:t>
            </a:r>
            <a:r>
              <a:rPr lang="en-SG" dirty="0" err="1"/>
              <a:t>as.POSIXlt</a:t>
            </a:r>
            <a:r>
              <a:rPr lang="en-SG" dirty="0"/>
              <a:t>(orderBrush1$event_time)</a:t>
            </a:r>
          </a:p>
          <a:p>
            <a:endParaRPr lang="en-SG" dirty="0"/>
          </a:p>
          <a:p>
            <a:r>
              <a:rPr lang="en-SG" dirty="0"/>
              <a:t>#order the column </a:t>
            </a:r>
            <a:r>
              <a:rPr lang="en-SG" dirty="0" err="1"/>
              <a:t>shopid_userid</a:t>
            </a:r>
            <a:r>
              <a:rPr lang="en-SG" dirty="0"/>
              <a:t> by ascending order</a:t>
            </a:r>
          </a:p>
          <a:p>
            <a:r>
              <a:rPr lang="en-SG" dirty="0"/>
              <a:t>orderBrush1 &lt;- orderBrush1[order(orderBrush1$shopid_userid),]</a:t>
            </a:r>
          </a:p>
          <a:p>
            <a:endParaRPr lang="en-SG" dirty="0"/>
          </a:p>
          <a:p>
            <a:r>
              <a:rPr lang="en-SG" dirty="0"/>
              <a:t>#find duplicated </a:t>
            </a:r>
            <a:r>
              <a:rPr lang="en-SG" dirty="0" err="1"/>
              <a:t>shopid_userid</a:t>
            </a:r>
            <a:endParaRPr lang="en-SG" dirty="0"/>
          </a:p>
          <a:p>
            <a:r>
              <a:rPr lang="en-SG" dirty="0"/>
              <a:t>orderBrush1$duplicate &lt;- duplicated(orderBrush1$shopid_userid) | duplicated(orderBrush1$shopid_userid, </a:t>
            </a:r>
            <a:r>
              <a:rPr lang="en-SG" dirty="0" err="1"/>
              <a:t>fromLast</a:t>
            </a:r>
            <a:r>
              <a:rPr lang="en-SG" dirty="0"/>
              <a:t> = TRUE)</a:t>
            </a:r>
          </a:p>
          <a:p>
            <a:endParaRPr lang="en-SG" dirty="0"/>
          </a:p>
          <a:p>
            <a:r>
              <a:rPr lang="en-SG" dirty="0"/>
              <a:t>#find those </a:t>
            </a:r>
            <a:r>
              <a:rPr lang="en-SG" dirty="0" err="1"/>
              <a:t>shopid_userid</a:t>
            </a:r>
            <a:r>
              <a:rPr lang="en-SG" dirty="0"/>
              <a:t> that with multiple orders place</a:t>
            </a:r>
          </a:p>
          <a:p>
            <a:r>
              <a:rPr lang="en-SG" dirty="0" err="1"/>
              <a:t>orderBrush_multipleorder</a:t>
            </a:r>
            <a:r>
              <a:rPr lang="en-SG" dirty="0"/>
              <a:t> &lt;- orderBrush1[orderBrush1$duplicate == TRUE,]</a:t>
            </a:r>
          </a:p>
          <a:p>
            <a:endParaRPr lang="en-SG" dirty="0"/>
          </a:p>
          <a:p>
            <a:r>
              <a:rPr lang="en-SG" dirty="0"/>
              <a:t>#find frequency of order for the </a:t>
            </a:r>
            <a:r>
              <a:rPr lang="en-SG" dirty="0" err="1"/>
              <a:t>shopid_userid</a:t>
            </a:r>
            <a:endParaRPr lang="en-SG" dirty="0"/>
          </a:p>
          <a:p>
            <a:r>
              <a:rPr lang="en-SG" dirty="0" err="1"/>
              <a:t>freq_orderBrush_multipleorder</a:t>
            </a:r>
            <a:r>
              <a:rPr lang="en-SG" dirty="0"/>
              <a:t> &lt;- </a:t>
            </a:r>
            <a:r>
              <a:rPr lang="en-SG" dirty="0" err="1"/>
              <a:t>as.data.frame</a:t>
            </a:r>
            <a:r>
              <a:rPr lang="en-SG" dirty="0"/>
              <a:t>(table(</a:t>
            </a:r>
            <a:r>
              <a:rPr lang="en-SG" dirty="0" err="1"/>
              <a:t>orderBrush_multipleorder$shopid_userid</a:t>
            </a:r>
            <a:r>
              <a:rPr lang="en-SG" dirty="0"/>
              <a:t>))</a:t>
            </a:r>
          </a:p>
          <a:p>
            <a:r>
              <a:rPr lang="en-SG" dirty="0" err="1"/>
              <a:t>colnames</a:t>
            </a:r>
            <a:r>
              <a:rPr lang="en-SG" dirty="0"/>
              <a:t>(</a:t>
            </a:r>
            <a:r>
              <a:rPr lang="en-SG" dirty="0" err="1"/>
              <a:t>freq_orderBrush_multipleorder</a:t>
            </a:r>
            <a:r>
              <a:rPr lang="en-SG" dirty="0"/>
              <a:t>) &lt;- c("</a:t>
            </a:r>
            <a:r>
              <a:rPr lang="en-SG" dirty="0" err="1"/>
              <a:t>shopid_userid</a:t>
            </a:r>
            <a:r>
              <a:rPr lang="en-SG" dirty="0"/>
              <a:t>", "frequency")</a:t>
            </a:r>
          </a:p>
          <a:p>
            <a:endParaRPr lang="en-SG" dirty="0"/>
          </a:p>
          <a:p>
            <a:r>
              <a:rPr lang="en-SG" dirty="0" err="1"/>
              <a:t>orderBrush_multipleorder_freq</a:t>
            </a:r>
            <a:r>
              <a:rPr lang="en-SG" dirty="0"/>
              <a:t> &lt;- merge(x = </a:t>
            </a:r>
            <a:r>
              <a:rPr lang="en-SG" dirty="0" err="1"/>
              <a:t>orderBrush_multipleorder</a:t>
            </a:r>
            <a:r>
              <a:rPr lang="en-SG" dirty="0"/>
              <a:t>, y = </a:t>
            </a:r>
            <a:r>
              <a:rPr lang="en-SG" dirty="0" err="1"/>
              <a:t>freq_orderBrush_multipleorder</a:t>
            </a:r>
            <a:r>
              <a:rPr lang="en-SG" dirty="0"/>
              <a:t>,</a:t>
            </a:r>
          </a:p>
          <a:p>
            <a:r>
              <a:rPr lang="en-SG" dirty="0"/>
              <a:t>                                       by = "</a:t>
            </a:r>
            <a:r>
              <a:rPr lang="en-SG" dirty="0" err="1"/>
              <a:t>shopid_userid</a:t>
            </a:r>
            <a:r>
              <a:rPr lang="en-SG" dirty="0"/>
              <a:t>")</a:t>
            </a:r>
          </a:p>
          <a:p>
            <a:endParaRPr lang="en-SG" dirty="0"/>
          </a:p>
          <a:p>
            <a:r>
              <a:rPr lang="en-SG" dirty="0"/>
              <a:t>#find those with more than 3 orders</a:t>
            </a:r>
          </a:p>
          <a:p>
            <a:r>
              <a:rPr lang="en-SG" dirty="0" err="1"/>
              <a:t>orderBrush_multipleorder_freq</a:t>
            </a:r>
            <a:r>
              <a:rPr lang="en-SG" dirty="0"/>
              <a:t> &lt;- </a:t>
            </a:r>
            <a:r>
              <a:rPr lang="en-SG" dirty="0" err="1"/>
              <a:t>orderBrush_multipleorder_freq</a:t>
            </a:r>
            <a:r>
              <a:rPr lang="en-SG" dirty="0"/>
              <a:t>[</a:t>
            </a:r>
            <a:r>
              <a:rPr lang="en-SG" dirty="0" err="1"/>
              <a:t>orderBrush_multipleorder_freq$frequency</a:t>
            </a:r>
            <a:r>
              <a:rPr lang="en-SG" dirty="0"/>
              <a:t> &gt;= 3,]</a:t>
            </a:r>
          </a:p>
          <a:p>
            <a:endParaRPr lang="en-SG" dirty="0"/>
          </a:p>
          <a:p>
            <a:r>
              <a:rPr lang="en-SG" dirty="0"/>
              <a:t>#find the time different between each row (in seconds), assign zero to first row</a:t>
            </a:r>
          </a:p>
          <a:p>
            <a:r>
              <a:rPr lang="en-SG" dirty="0" err="1"/>
              <a:t>orderBrush_multipleorder_freq$diff_time</a:t>
            </a:r>
            <a:r>
              <a:rPr lang="en-SG" dirty="0"/>
              <a:t> &lt;- c(0, diff(</a:t>
            </a:r>
            <a:r>
              <a:rPr lang="en-SG" dirty="0" err="1"/>
              <a:t>orderBrush_multipleorder_freq$event_time</a:t>
            </a:r>
            <a:r>
              <a:rPr lang="en-SG" dirty="0"/>
              <a:t>))</a:t>
            </a:r>
          </a:p>
          <a:p>
            <a:endParaRPr lang="en-SG" dirty="0"/>
          </a:p>
          <a:p>
            <a:r>
              <a:rPr lang="en-SG" dirty="0"/>
              <a:t>#identify those order that place within an hour (3600 seconds)</a:t>
            </a:r>
          </a:p>
          <a:p>
            <a:r>
              <a:rPr lang="en-SG" dirty="0"/>
              <a:t>#1 mean order place within an hour</a:t>
            </a:r>
          </a:p>
          <a:p>
            <a:r>
              <a:rPr lang="en-SG" dirty="0"/>
              <a:t>#0 mean order place not </a:t>
            </a:r>
            <a:r>
              <a:rPr lang="en-SG" dirty="0" err="1"/>
              <a:t>wihitn</a:t>
            </a:r>
            <a:r>
              <a:rPr lang="en-SG" dirty="0"/>
              <a:t> an hour</a:t>
            </a:r>
          </a:p>
          <a:p>
            <a:r>
              <a:rPr lang="en-SG" dirty="0"/>
              <a:t>for(</a:t>
            </a:r>
            <a:r>
              <a:rPr lang="en-SG" dirty="0" err="1"/>
              <a:t>i</a:t>
            </a:r>
            <a:r>
              <a:rPr lang="en-SG" dirty="0"/>
              <a:t> in 1:length(</a:t>
            </a:r>
            <a:r>
              <a:rPr lang="en-SG" dirty="0" err="1"/>
              <a:t>orderBrush_multipleorder_freq$diff_time</a:t>
            </a:r>
            <a:r>
              <a:rPr lang="en-SG" dirty="0"/>
              <a:t>)){</a:t>
            </a:r>
          </a:p>
          <a:p>
            <a:r>
              <a:rPr lang="en-SG" dirty="0"/>
              <a:t>  if( </a:t>
            </a:r>
            <a:r>
              <a:rPr lang="en-SG" dirty="0" err="1"/>
              <a:t>orderBrush_multipleorder_freq$diff_time</a:t>
            </a:r>
            <a:r>
              <a:rPr lang="en-SG" dirty="0"/>
              <a:t>[</a:t>
            </a:r>
            <a:r>
              <a:rPr lang="en-SG" dirty="0" err="1"/>
              <a:t>i</a:t>
            </a:r>
            <a:r>
              <a:rPr lang="en-SG" dirty="0"/>
              <a:t>] &gt;= -3600 &amp;&amp; </a:t>
            </a:r>
            <a:r>
              <a:rPr lang="en-SG" dirty="0" err="1"/>
              <a:t>orderBrush_multipleorder_freq$diff_time</a:t>
            </a:r>
            <a:r>
              <a:rPr lang="en-SG" dirty="0"/>
              <a:t>[</a:t>
            </a:r>
            <a:r>
              <a:rPr lang="en-SG" dirty="0" err="1"/>
              <a:t>i</a:t>
            </a:r>
            <a:r>
              <a:rPr lang="en-SG" dirty="0"/>
              <a:t>] &lt;= 3600){</a:t>
            </a:r>
          </a:p>
          <a:p>
            <a:r>
              <a:rPr lang="en-SG" dirty="0"/>
              <a:t>    </a:t>
            </a:r>
            <a:r>
              <a:rPr lang="en-SG" dirty="0" err="1"/>
              <a:t>orderBrush_multipleorder_freq$brushing</a:t>
            </a:r>
            <a:r>
              <a:rPr lang="en-SG" dirty="0"/>
              <a:t>[</a:t>
            </a:r>
            <a:r>
              <a:rPr lang="en-SG" dirty="0" err="1"/>
              <a:t>i</a:t>
            </a:r>
            <a:r>
              <a:rPr lang="en-SG" dirty="0"/>
              <a:t>] &lt;- 1</a:t>
            </a:r>
          </a:p>
          <a:p>
            <a:r>
              <a:rPr lang="en-SG" dirty="0"/>
              <a:t>  } else {</a:t>
            </a:r>
          </a:p>
          <a:p>
            <a:r>
              <a:rPr lang="en-SG" dirty="0"/>
              <a:t>    </a:t>
            </a:r>
            <a:r>
              <a:rPr lang="en-SG" dirty="0" err="1"/>
              <a:t>orderBrush_multipleorder_freq$brushing</a:t>
            </a:r>
            <a:r>
              <a:rPr lang="en-SG" dirty="0"/>
              <a:t>[</a:t>
            </a:r>
            <a:r>
              <a:rPr lang="en-SG" dirty="0" err="1"/>
              <a:t>i</a:t>
            </a:r>
            <a:r>
              <a:rPr lang="en-SG" dirty="0"/>
              <a:t>] &lt;- 0</a:t>
            </a:r>
          </a:p>
          <a:p>
            <a:r>
              <a:rPr lang="en-SG" dirty="0"/>
              <a:t>  }</a:t>
            </a:r>
          </a:p>
          <a:p>
            <a:r>
              <a:rPr lang="en-SG" dirty="0"/>
              <a:t>}</a:t>
            </a:r>
          </a:p>
          <a:p>
            <a:endParaRPr lang="en-SG" dirty="0"/>
          </a:p>
          <a:p>
            <a:r>
              <a:rPr lang="en-SG" dirty="0"/>
              <a:t>#only orders that being identify as brushing</a:t>
            </a:r>
          </a:p>
          <a:p>
            <a:r>
              <a:rPr lang="en-SG" dirty="0"/>
              <a:t>orderBrush2 &lt;- </a:t>
            </a:r>
            <a:r>
              <a:rPr lang="en-SG" dirty="0" err="1"/>
              <a:t>orderBrush_multipleorder_freq</a:t>
            </a:r>
            <a:r>
              <a:rPr lang="en-SG" dirty="0"/>
              <a:t>[</a:t>
            </a:r>
            <a:r>
              <a:rPr lang="en-SG" dirty="0" err="1"/>
              <a:t>orderBrush_multipleorder_freq$brushing</a:t>
            </a:r>
            <a:r>
              <a:rPr lang="en-SG" dirty="0"/>
              <a:t> == 1,]</a:t>
            </a:r>
          </a:p>
          <a:p>
            <a:endParaRPr lang="en-SG" dirty="0"/>
          </a:p>
          <a:p>
            <a:r>
              <a:rPr lang="en-SG" dirty="0"/>
              <a:t>#find the frequency of </a:t>
            </a:r>
            <a:r>
              <a:rPr lang="en-SG" dirty="0" err="1"/>
              <a:t>shopid_userid</a:t>
            </a:r>
            <a:endParaRPr lang="en-SG" dirty="0"/>
          </a:p>
          <a:p>
            <a:r>
              <a:rPr lang="en-SG" dirty="0"/>
              <a:t>freq_orderBrush2 &lt;- </a:t>
            </a:r>
            <a:r>
              <a:rPr lang="en-SG" dirty="0" err="1"/>
              <a:t>as.data.frame</a:t>
            </a:r>
            <a:r>
              <a:rPr lang="en-SG" dirty="0"/>
              <a:t>(table(orderBrush2$shopid_userid))</a:t>
            </a:r>
          </a:p>
          <a:p>
            <a:r>
              <a:rPr lang="en-SG" dirty="0" err="1"/>
              <a:t>colnames</a:t>
            </a:r>
            <a:r>
              <a:rPr lang="en-SG" dirty="0"/>
              <a:t>(freq_orderBrush2) &lt;- c("</a:t>
            </a:r>
            <a:r>
              <a:rPr lang="en-SG" dirty="0" err="1"/>
              <a:t>shopid_userid</a:t>
            </a:r>
            <a:r>
              <a:rPr lang="en-SG" dirty="0"/>
              <a:t>", "frequency")</a:t>
            </a:r>
          </a:p>
          <a:p>
            <a:endParaRPr lang="en-SG" dirty="0"/>
          </a:p>
          <a:p>
            <a:r>
              <a:rPr lang="en-SG" dirty="0"/>
              <a:t>freq_orderBrush2 &lt;- merge(x = orderBrush2, y = freq_orderBrush2,</a:t>
            </a:r>
          </a:p>
          <a:p>
            <a:r>
              <a:rPr lang="en-SG" dirty="0"/>
              <a:t>                                       by = "</a:t>
            </a:r>
            <a:r>
              <a:rPr lang="en-SG" dirty="0" err="1"/>
              <a:t>shopid_userid</a:t>
            </a:r>
            <a:r>
              <a:rPr lang="en-SG" dirty="0"/>
              <a:t>")</a:t>
            </a:r>
          </a:p>
          <a:p>
            <a:endParaRPr lang="en-SG" dirty="0"/>
          </a:p>
          <a:p>
            <a:r>
              <a:rPr lang="en-SG" dirty="0"/>
              <a:t>#find order with frequency more than equal to 2</a:t>
            </a:r>
          </a:p>
          <a:p>
            <a:r>
              <a:rPr lang="en-SG" dirty="0"/>
              <a:t>#this is because those with frequency 1 should not be brushing</a:t>
            </a:r>
          </a:p>
          <a:p>
            <a:r>
              <a:rPr lang="en-SG" dirty="0"/>
              <a:t>freq_orderBrush2 &lt;- freq_orderBrush2[freq_orderBrush2$frequency.y &gt;= 2,]</a:t>
            </a:r>
          </a:p>
          <a:p>
            <a:endParaRPr lang="en-SG" dirty="0"/>
          </a:p>
          <a:p>
            <a:r>
              <a:rPr lang="en-SG" dirty="0"/>
              <a:t>#total 743 group of order brushing </a:t>
            </a:r>
          </a:p>
          <a:p>
            <a:r>
              <a:rPr lang="en-SG" dirty="0"/>
              <a:t>unique(freq_orderBrush2$shopid_userid)</a:t>
            </a:r>
          </a:p>
          <a:p>
            <a:endParaRPr lang="en-SG" dirty="0"/>
          </a:p>
          <a:p>
            <a:r>
              <a:rPr lang="en-SG" dirty="0"/>
              <a:t>#total 388 shops that suspect to have order brushing </a:t>
            </a:r>
          </a:p>
          <a:p>
            <a:r>
              <a:rPr lang="en-SG" dirty="0"/>
              <a:t>unique(freq_orderBrush2$shopid)</a:t>
            </a:r>
          </a:p>
          <a:p>
            <a:endParaRPr lang="en-SG" dirty="0"/>
          </a:p>
          <a:p>
            <a:r>
              <a:rPr lang="en-SG" dirty="0"/>
              <a:t>#total 673 users that suspect to have order brushing</a:t>
            </a:r>
          </a:p>
          <a:p>
            <a:r>
              <a:rPr lang="en-SG" dirty="0"/>
              <a:t>unique(freq_orderBrush2$userid)</a:t>
            </a:r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30B8E2-16C2-4E1B-8BED-E0634B5D401A}" type="slidenum">
              <a:rPr lang="en-SG" smtClean="0"/>
              <a:t>65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00718667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GB" sz="1800" b="0" i="0" u="none" strike="noStrike" baseline="0" dirty="0">
                <a:latin typeface="ArialMT"/>
              </a:rPr>
              <a:t>Describe the </a:t>
            </a:r>
            <a:r>
              <a:rPr lang="en-GB" sz="1800" b="0" i="0" u="none" strike="noStrike" baseline="0" dirty="0" err="1">
                <a:latin typeface="ArialMT"/>
              </a:rPr>
              <a:t>modeling</a:t>
            </a:r>
            <a:r>
              <a:rPr lang="en-GB" sz="1800" b="0" i="0" u="none" strike="noStrike" baseline="0" dirty="0">
                <a:latin typeface="ArialMT"/>
              </a:rPr>
              <a:t> techniques used (e.g. regression, classification,</a:t>
            </a:r>
          </a:p>
          <a:p>
            <a:pPr algn="l"/>
            <a:r>
              <a:rPr lang="en-SG" sz="1800" b="0" i="0" u="none" strike="noStrike" baseline="0" dirty="0">
                <a:latin typeface="ArialMT"/>
              </a:rPr>
              <a:t>clustering).</a:t>
            </a:r>
          </a:p>
          <a:p>
            <a:pPr algn="l"/>
            <a:r>
              <a:rPr lang="en-GB" sz="1800" b="0" i="0" u="none" strike="noStrike" baseline="0" dirty="0">
                <a:latin typeface="SymbolMT"/>
              </a:rPr>
              <a:t>• </a:t>
            </a:r>
            <a:r>
              <a:rPr lang="en-GB" sz="1800" b="0" i="0" u="none" strike="noStrike" baseline="0" dirty="0">
                <a:latin typeface="ArialMT"/>
              </a:rPr>
              <a:t>Compare and contrast different </a:t>
            </a:r>
            <a:r>
              <a:rPr lang="en-GB" sz="1800" b="0" i="0" u="none" strike="noStrike" baseline="0" dirty="0" err="1">
                <a:latin typeface="ArialMT"/>
              </a:rPr>
              <a:t>modeling</a:t>
            </a:r>
            <a:r>
              <a:rPr lang="en-GB" sz="1800" b="0" i="0" u="none" strike="noStrike" baseline="0" dirty="0">
                <a:latin typeface="ArialMT"/>
              </a:rPr>
              <a:t> algorithms.</a:t>
            </a:r>
          </a:p>
          <a:p>
            <a:pPr algn="l"/>
            <a:r>
              <a:rPr lang="en-GB" sz="1800" b="0" i="0" u="none" strike="noStrike" baseline="0" dirty="0">
                <a:latin typeface="SymbolMT"/>
              </a:rPr>
              <a:t>• </a:t>
            </a:r>
            <a:r>
              <a:rPr lang="en-GB" sz="1800" b="0" i="0" u="none" strike="noStrike" baseline="0" dirty="0">
                <a:latin typeface="ArialMT"/>
              </a:rPr>
              <a:t>Explain and discuss the experimental results.</a:t>
            </a:r>
          </a:p>
          <a:p>
            <a:pPr algn="l"/>
            <a:r>
              <a:rPr lang="en-GB" sz="1800" b="0" i="0" u="none" strike="noStrike" baseline="0" dirty="0">
                <a:latin typeface="SymbolMT"/>
              </a:rPr>
              <a:t>• </a:t>
            </a:r>
            <a:r>
              <a:rPr lang="en-GB" sz="1800" b="0" i="0" u="none" strike="noStrike" baseline="0" dirty="0">
                <a:latin typeface="ArialMT"/>
              </a:rPr>
              <a:t>Discuss any limitations of the approach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30B8E2-16C2-4E1B-8BED-E0634B5D401A}" type="slidenum">
              <a:rPr lang="en-SG" smtClean="0"/>
              <a:t>67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84372834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SG" sz="1800" b="0" i="0" u="none" strike="noStrike" baseline="0" dirty="0">
                <a:latin typeface="ArialMT"/>
              </a:rPr>
              <a:t>Discuss any learning points.</a:t>
            </a:r>
          </a:p>
          <a:p>
            <a:pPr algn="l"/>
            <a:r>
              <a:rPr lang="en-SG" sz="1800" b="0" i="0" u="none" strike="noStrike" baseline="0" dirty="0">
                <a:latin typeface="SymbolMT"/>
              </a:rPr>
              <a:t>• </a:t>
            </a:r>
            <a:r>
              <a:rPr lang="en-SG" sz="1800" b="0" i="0" u="none" strike="noStrike" baseline="0" dirty="0">
                <a:latin typeface="ArialMT"/>
              </a:rPr>
              <a:t>Suggest possible future improvements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30B8E2-16C2-4E1B-8BED-E0634B5D401A}" type="slidenum">
              <a:rPr lang="en-SG" smtClean="0"/>
              <a:t>68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25047031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SG" sz="1200" b="0" i="0" u="none" strike="noStrike" baseline="0" dirty="0">
                <a:latin typeface="ArialMT"/>
              </a:rPr>
              <a:t>Discuss any learning points.</a:t>
            </a:r>
          </a:p>
          <a:p>
            <a:pPr algn="l"/>
            <a:r>
              <a:rPr lang="en-SG" sz="1200" b="0" i="0" u="none" strike="noStrike" baseline="0" dirty="0">
                <a:latin typeface="SymbolMT"/>
              </a:rPr>
              <a:t>• </a:t>
            </a:r>
            <a:r>
              <a:rPr lang="en-SG" sz="1200" b="0" i="0" u="none" strike="noStrike" baseline="0" dirty="0">
                <a:latin typeface="ArialMT"/>
              </a:rPr>
              <a:t>Suggest possible future improvements</a:t>
            </a:r>
            <a:endParaRPr lang="en-SG" dirty="0"/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30B8E2-16C2-4E1B-8BED-E0634B5D401A}" type="slidenum">
              <a:rPr lang="en-SG" smtClean="0"/>
              <a:t>69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14997025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https://www.kaggle.com/datasets/davydev/shopee-code-league-20?resource=download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30B8E2-16C2-4E1B-8BED-E0634B5D401A}" type="slidenum">
              <a:rPr lang="en-SG" smtClean="0"/>
              <a:t>70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7173680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30B8E2-16C2-4E1B-8BED-E0634B5D401A}" type="slidenum">
              <a:rPr lang="en-SG" smtClean="0"/>
              <a:t>11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3471402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30B8E2-16C2-4E1B-8BED-E0634B5D401A}" type="slidenum">
              <a:rPr lang="en-SG" smtClean="0"/>
              <a:t>12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9677271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30B8E2-16C2-4E1B-8BED-E0634B5D401A}" type="slidenum">
              <a:rPr lang="en-SG" smtClean="0"/>
              <a:t>13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5427481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GB" sz="1200" b="0" i="0" u="none" strike="noStrike" baseline="0" dirty="0">
                <a:latin typeface="SymbolMT"/>
              </a:rPr>
              <a:t>• </a:t>
            </a:r>
            <a:r>
              <a:rPr lang="en-GB" sz="1200" b="0" i="0" u="none" strike="noStrike" baseline="0" dirty="0">
                <a:latin typeface="ArialMT"/>
              </a:rPr>
              <a:t>Describe the data preparation process such as data cleaning (if applicable).</a:t>
            </a:r>
          </a:p>
          <a:p>
            <a:pPr algn="l"/>
            <a:endParaRPr lang="en-SG" dirty="0"/>
          </a:p>
          <a:p>
            <a:r>
              <a:rPr lang="en-SG" u="sng" dirty="0"/>
              <a:t>Data Transformation</a:t>
            </a:r>
          </a:p>
          <a:p>
            <a:r>
              <a:rPr lang="en-SG" dirty="0"/>
              <a:t>Normalize data</a:t>
            </a:r>
          </a:p>
          <a:p>
            <a:r>
              <a:rPr lang="en-SG" dirty="0"/>
              <a:t>Discretize/aggregate data</a:t>
            </a:r>
          </a:p>
          <a:p>
            <a:r>
              <a:rPr lang="en-SG" dirty="0"/>
              <a:t>Construct new attributes</a:t>
            </a:r>
          </a:p>
          <a:p>
            <a:endParaRPr lang="en-SG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SG" u="sng" dirty="0"/>
              <a:t>Data Reduction</a:t>
            </a:r>
          </a:p>
          <a:p>
            <a:r>
              <a:rPr lang="en-SG" dirty="0"/>
              <a:t>Reduce no. of variables</a:t>
            </a:r>
          </a:p>
          <a:p>
            <a:r>
              <a:rPr lang="en-SG" dirty="0"/>
              <a:t>Reduce number of cases</a:t>
            </a:r>
          </a:p>
          <a:p>
            <a:r>
              <a:rPr lang="en-SG" dirty="0"/>
              <a:t>Balance skewed data</a:t>
            </a:r>
          </a:p>
          <a:p>
            <a:endParaRPr lang="en-SG" dirty="0"/>
          </a:p>
          <a:p>
            <a:endParaRPr lang="en-SG" dirty="0"/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30B8E2-16C2-4E1B-8BED-E0634B5D401A}" type="slidenum">
              <a:rPr lang="en-SG" smtClean="0"/>
              <a:t>14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9697201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SG" dirty="0"/>
              <a:t>Data Extraction/consolidation &gt; Data cleaning &gt; Data transformation &gt; Data reduction &gt; well formed data &gt; data analysis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SG" dirty="0"/>
          </a:p>
          <a:p>
            <a:r>
              <a:rPr lang="en-SG" dirty="0"/>
              <a:t>Input missing values/reduce noise in data/eliminate inconsistencies</a:t>
            </a:r>
          </a:p>
          <a:p>
            <a:r>
              <a:rPr lang="en-SG" dirty="0"/>
              <a:t>Omit NA from the dataset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SG" dirty="0"/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30B8E2-16C2-4E1B-8BED-E0634B5D401A}" type="slidenum">
              <a:rPr lang="en-SG" smtClean="0"/>
              <a:t>16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4804044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SG" dirty="0"/>
              <a:t>Data Extraction/consolidation &gt; Data cleaning &gt; Data transformation &gt; Data reduction &gt; well formed data &gt; data analysis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SG" dirty="0"/>
          </a:p>
          <a:p>
            <a:r>
              <a:rPr lang="en-SG" dirty="0"/>
              <a:t>Input missing values/reduce noise in data/eliminate inconsistencies</a:t>
            </a:r>
          </a:p>
          <a:p>
            <a:r>
              <a:rPr lang="en-SG" dirty="0"/>
              <a:t>Omit NA from the dataset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SG" dirty="0"/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30B8E2-16C2-4E1B-8BED-E0634B5D401A}" type="slidenum">
              <a:rPr lang="en-SG" smtClean="0"/>
              <a:t>17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3727967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5610A-17B4-4656-93CF-E1D9982860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2629" y="1371600"/>
            <a:ext cx="5935540" cy="2696866"/>
          </a:xfrm>
        </p:spPr>
        <p:txBody>
          <a:bodyPr anchor="t"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51C80B-DFD6-415B-BA5B-E56E510CD1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2629" y="4584879"/>
            <a:ext cx="5935540" cy="1287887"/>
          </a:xfrm>
        </p:spPr>
        <p:txBody>
          <a:bodyPr anchor="b">
            <a:normAutofit/>
          </a:bodyPr>
          <a:lstStyle>
            <a:lvl1pPr marL="0" indent="0" algn="l">
              <a:lnSpc>
                <a:spcPct val="130000"/>
              </a:lnSpc>
              <a:buNone/>
              <a:defRPr sz="1800" b="1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2065B-06FF-4991-9F8A-4BE25457B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4/13/2022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0DF2FA-C604-45D8-A633-11D3742EC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EE5DA9-2D04-4850-AB9F-BD3538165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6598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E4BB7-3F30-4C31-9BB2-8EC24FC0A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CF4134-70F5-4EE6-88BE-49D129630C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9EABC7-C044-44DE-B303-55A0581DA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4/13/2022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A63E1-5BC5-402E-9916-BAB84BCF0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EF915-AF64-4ECC-8B1A-B7E6A89B7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8658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B09414-2AA1-4D8E-A00A-C092FBC92D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98077" y="1401097"/>
            <a:ext cx="2155722" cy="4775865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2C3A78-37C5-46D0-9DF4-CB78AF883C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401097"/>
            <a:ext cx="8232058" cy="4775866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D8705E-925D-4F57-8268-107CE3CF4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4/13/2022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FE207E-070D-4EC8-A44C-21F1815FD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5D01D1-C266-4161-A820-C084B9801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2197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8B246-6A68-46BE-9DBD-614FA8CF4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E47706-8D18-4093-A7C1-F30D7543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C7C8FC-AAEA-4AB6-9DB5-2503F58F0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4/13/2022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B1616B-3F08-4869-A522-773C38940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030CE6-9124-4B3A-A912-AE16B5C34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7277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78885-57B2-4930-BD7D-CBF916EDF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629" y="1709738"/>
            <a:ext cx="9214884" cy="3159974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E495E4-2F8B-4CC7-88AC-A312067E60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2628" y="5018567"/>
            <a:ext cx="7907079" cy="107388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585CC9-BAD3-4807-90BB-97DA2D6A6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4/13/2022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108CEF-165F-4D7E-9666-5CD0156B4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0EBC3D-3277-4D34-9F67-71040C21E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5327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477A4-4D01-45B6-9563-0BF13BA72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E17E00-96AC-45F0-82B2-9F601E9B93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0" y="2849526"/>
            <a:ext cx="5105400" cy="321047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BA30CD-95C0-427B-A571-A7D8A53278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849526"/>
            <a:ext cx="5105400" cy="3210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F67CAC-53E4-44AF-BEAC-8FFB96F05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4/13/2022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3D9F3A-E7F0-45E7-AFA8-0D4A669EC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5F008B-58BB-45FF-923F-5909DAB49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2075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7B549-9E51-42E0-992A-73E775957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628" y="1371599"/>
            <a:ext cx="10442760" cy="93975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1A5FDC-7C4B-45FB-8462-E2CE79919F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2628" y="2311353"/>
            <a:ext cx="5084947" cy="695372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D8B686-2E92-45B9-A3D7-9DCAA0C50B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12628" y="3006725"/>
            <a:ext cx="5084947" cy="318293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ADB526-4A44-47B6-8D14-93202E590A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2311353"/>
            <a:ext cx="5183188" cy="695372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4177CA-5C13-4311-BFD3-B98FBD942D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3006725"/>
            <a:ext cx="5183188" cy="31829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EA255A-4CB5-40CA-B756-1AA5E27C2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4/13/2022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3072C4-10F1-49B8-B0BF-69204EDDC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5ACC97-44C1-4887-909B-E6732D3C1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6075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7D313-943A-47E0-8A7A-DFFBCC297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AC25A7-81C8-4AA1-AD9F-C78A451FD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4/13/2022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F54740-6022-46B2-9C55-B60E96516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9497C9-6B5E-46D6-8FE9-0A5E0CF7F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3113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740D3C-270A-401A-810C-2F86BBBB8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4/13/2022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CBE9F8-1765-4F36-A4DE-1DB136025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90CF9E-A6C6-4873-ADBE-7A2939319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0767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8CDF8-00AD-4441-A6D5-9D7A659E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628" y="1463038"/>
            <a:ext cx="3859397" cy="1471548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C330AF-CB7E-420A-AE8A-E02E903258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3257AD-2422-4CDA-9C55-700F4B5BF2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12628" y="2934586"/>
            <a:ext cx="3859397" cy="293440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1B7454-C1CC-46F2-A6FB-1FE786C48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4/13/2022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077DBE-6CC7-421B-AB5E-341E20BD9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6EAB8F-7526-4CDB-B782-FAD8B3E70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8566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1647F-5A61-44C9-81DC-331C9AE5D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628" y="1463038"/>
            <a:ext cx="3859397" cy="1471548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627A0F-F1B8-49BE-A0FF-7FE16E3BDC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D1BD6-1519-4431-9FAF-7D4F412997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12628" y="2934586"/>
            <a:ext cx="3859397" cy="293440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A587A0-353B-42C2-BA96-B1ADEDF64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4/13/2022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D5A88E-3957-4B76-B1BE-416402921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F7C5FD-E56A-4C66-8F23-087F95A2F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5049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B4E786-7636-4278-8595-D365D28A7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371600"/>
            <a:ext cx="10363200" cy="131444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740849-7059-4C70-992B-5304D2EE9B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4399" y="2853369"/>
            <a:ext cx="10363200" cy="30884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FEBF6-CEA6-4332-87B3-697807571C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12628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0D4E46AA-1EC0-4433-9956-E798E94A6FB7}" type="datetimeFigureOut">
              <a:rPr lang="en-US" smtClean="0"/>
              <a:pPr/>
              <a:t>4/13/2022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6BAF94-621C-43E1-BA0C-410A689903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67622" y="6356350"/>
            <a:ext cx="40403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D19E5-9E16-48C9-AAE2-0C70679A8D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7995" y="6356350"/>
            <a:ext cx="7230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70C38C08-47C7-4847-B0BE-B9D8DEEB3D1B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209B62C-3402-4623-9A7C-AA048B56F8C3}"/>
              </a:ext>
            </a:extLst>
          </p:cNvPr>
          <p:cNvCxnSpPr>
            <a:cxnSpLocks/>
          </p:cNvCxnSpPr>
          <p:nvPr/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27190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48" r:id="rId6"/>
    <p:sldLayoutId id="2147483944" r:id="rId7"/>
    <p:sldLayoutId id="2147483945" r:id="rId8"/>
    <p:sldLayoutId id="2147483946" r:id="rId9"/>
    <p:sldLayoutId id="2147483947" r:id="rId10"/>
    <p:sldLayoutId id="2147483949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87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74320" indent="0" algn="l" defTabSz="914400" rtl="0" eaLnBrk="1" latinLnBrk="0" hangingPunct="1">
        <a:lnSpc>
          <a:spcPct val="120000"/>
        </a:lnSpc>
        <a:spcBef>
          <a:spcPts val="500"/>
        </a:spcBef>
        <a:buSzPct val="87000"/>
        <a:buFontTx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0" algn="l" defTabSz="914400" rtl="0" eaLnBrk="1" latinLnBrk="0" hangingPunct="1">
        <a:lnSpc>
          <a:spcPct val="120000"/>
        </a:lnSpc>
        <a:spcBef>
          <a:spcPts val="500"/>
        </a:spcBef>
        <a:buSzPct val="87000"/>
        <a:buFontTx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822960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8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3" descr="3D abstract of the earth with dots">
            <a:extLst>
              <a:ext uri="{FF2B5EF4-FFF2-40B4-BE49-F238E27FC236}">
                <a16:creationId xmlns:a16="http://schemas.microsoft.com/office/drawing/2014/main" id="{2651C621-DE1F-C797-64C5-F39D2CA949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264" r="-2" b="31485"/>
          <a:stretch/>
        </p:blipFill>
        <p:spPr>
          <a:xfrm>
            <a:off x="1" y="10"/>
            <a:ext cx="12192000" cy="6857990"/>
          </a:xfrm>
          <a:prstGeom prst="rect">
            <a:avLst/>
          </a:prstGeom>
        </p:spPr>
      </p:pic>
      <p:sp useBgFill="1">
        <p:nvSpPr>
          <p:cNvPr id="18" name="Rectangle 10">
            <a:extLst>
              <a:ext uri="{FF2B5EF4-FFF2-40B4-BE49-F238E27FC236}">
                <a16:creationId xmlns:a16="http://schemas.microsoft.com/office/drawing/2014/main" id="{D30DD7D3-2712-4491-B2C2-5FC23330C7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7051" y="1066800"/>
            <a:ext cx="5699422" cy="47244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0FC6C2-8DAA-47DA-BA05-7062A9AF87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36257" y="1562101"/>
            <a:ext cx="3451320" cy="2585562"/>
          </a:xfrm>
        </p:spPr>
        <p:txBody>
          <a:bodyPr anchor="t">
            <a:normAutofit fontScale="90000"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GB" sz="1800" b="1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TBA2104</a:t>
            </a:r>
            <a:br>
              <a:rPr lang="en-GB" b="0">
                <a:effectLst/>
              </a:rPr>
            </a:br>
            <a:r>
              <a:rPr lang="en-GB" sz="1800" b="1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Predictive Analytics</a:t>
            </a:r>
            <a:br>
              <a:rPr lang="en-GB" b="0">
                <a:effectLst/>
              </a:rPr>
            </a:br>
            <a:br>
              <a:rPr lang="en-GB" b="0">
                <a:effectLst/>
              </a:rPr>
            </a:br>
            <a:r>
              <a:rPr lang="en-SG" sz="3100"/>
              <a:t>Order Brushing Predictive System</a:t>
            </a:r>
            <a:br>
              <a:rPr lang="en-SG" sz="3100"/>
            </a:br>
            <a:br>
              <a:rPr lang="en-GB" sz="3100" b="0">
                <a:effectLst/>
              </a:rPr>
            </a:br>
            <a:r>
              <a:rPr lang="en-US" sz="3100"/>
              <a:t>Group 10</a:t>
            </a:r>
            <a:br>
              <a:rPr lang="en-US" sz="3100"/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1C0C55-896F-4BE7-83FF-7B0BDEC0DE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37792" y="4358567"/>
            <a:ext cx="4238935" cy="875824"/>
          </a:xfrm>
        </p:spPr>
        <p:txBody>
          <a:bodyPr>
            <a:normAutofit fontScale="40000" lnSpcReduction="20000"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GB" sz="1800" b="1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Choo Shu Min</a:t>
            </a:r>
            <a:r>
              <a:rPr lang="en-GB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GB" sz="1800" b="1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(A0227117L)</a:t>
            </a:r>
            <a:endParaRPr lang="en-GB" b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GB" sz="1800" b="1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Wong Kwok Cheong (A0211279H)</a:t>
            </a:r>
            <a:endParaRPr lang="en-GB" b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GB" sz="1800" b="1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Yeoh Amy (A0227095B)</a:t>
            </a:r>
            <a:endParaRPr lang="en-GB" b="0">
              <a:effectLst/>
            </a:endParaRPr>
          </a:p>
          <a:p>
            <a:br>
              <a:rPr lang="en-GB"/>
            </a:br>
            <a:endParaRPr lang="en-US" dirty="0"/>
          </a:p>
        </p:txBody>
      </p:sp>
      <p:cxnSp>
        <p:nvCxnSpPr>
          <p:cNvPr id="19" name="Straight Connector 12">
            <a:extLst>
              <a:ext uri="{FF2B5EF4-FFF2-40B4-BE49-F238E27FC236}">
                <a16:creationId xmlns:a16="http://schemas.microsoft.com/office/drawing/2014/main" id="{FFD0734C-004D-4938-8EA0-2C3867A11A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60419" y="5780876"/>
            <a:ext cx="570258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95574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278A14-F156-48A2-992D-0E83D27A8F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Data Download: Kaggle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52656D4-C917-42EC-8F12-605EB9AC9CFA}"/>
              </a:ext>
            </a:extLst>
          </p:cNvPr>
          <p:cNvSpPr txBox="1">
            <a:spLocks/>
          </p:cNvSpPr>
          <p:nvPr/>
        </p:nvSpPr>
        <p:spPr>
          <a:xfrm>
            <a:off x="914399" y="2853369"/>
            <a:ext cx="10363200" cy="30884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87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432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864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Tx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2296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Data source:</a:t>
            </a:r>
          </a:p>
          <a:p>
            <a:pPr marL="0" indent="0">
              <a:buNone/>
            </a:pPr>
            <a:r>
              <a:rPr lang="en-SG" dirty="0"/>
              <a:t>https://www.kaggle.com/datasets/davydev/shopee-code-league-20?resource=download</a:t>
            </a:r>
          </a:p>
          <a:p>
            <a:endParaRPr lang="en-GB" dirty="0"/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8718637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278A14-F156-48A2-992D-0E83D27A8F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Data Download: API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52656D4-C917-42EC-8F12-605EB9AC9CFA}"/>
              </a:ext>
            </a:extLst>
          </p:cNvPr>
          <p:cNvSpPr txBox="1">
            <a:spLocks/>
          </p:cNvSpPr>
          <p:nvPr/>
        </p:nvSpPr>
        <p:spPr>
          <a:xfrm>
            <a:off x="914399" y="2853369"/>
            <a:ext cx="10363200" cy="30884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87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432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864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Tx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2296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dirty="0"/>
              <a:t>Use of API to extract data from Shopee </a:t>
            </a:r>
            <a:endParaRPr lang="en-GB" dirty="0"/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4822265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278A14-F156-48A2-992D-0E83D27A8F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Data Download: API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52656D4-C917-42EC-8F12-605EB9AC9CFA}"/>
              </a:ext>
            </a:extLst>
          </p:cNvPr>
          <p:cNvSpPr txBox="1">
            <a:spLocks/>
          </p:cNvSpPr>
          <p:nvPr/>
        </p:nvSpPr>
        <p:spPr>
          <a:xfrm>
            <a:off x="914399" y="2853369"/>
            <a:ext cx="10363200" cy="30884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87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432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864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Tx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2296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dirty="0"/>
          </a:p>
          <a:p>
            <a:endParaRPr lang="en-SG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58909BF-F755-4A3E-828A-FFB8992418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399" y="2272283"/>
            <a:ext cx="11048841" cy="3799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6883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278A14-F156-48A2-992D-0E83D27A8F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Data Download: API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52656D4-C917-42EC-8F12-605EB9AC9CFA}"/>
              </a:ext>
            </a:extLst>
          </p:cNvPr>
          <p:cNvSpPr txBox="1">
            <a:spLocks/>
          </p:cNvSpPr>
          <p:nvPr/>
        </p:nvSpPr>
        <p:spPr>
          <a:xfrm>
            <a:off x="914399" y="2853369"/>
            <a:ext cx="10363200" cy="30884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87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432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864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Tx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2296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dirty="0"/>
          </a:p>
          <a:p>
            <a:endParaRPr lang="en-S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7EEA04-583F-429F-8282-3499462358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861" y="2169949"/>
            <a:ext cx="9361053" cy="3871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955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99BA1A-3F14-47AF-8F44-499D6A617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Data Preparation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EA84B3-55BE-40E2-969A-47BE521B4D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Data cleaning and transformation process</a:t>
            </a:r>
          </a:p>
        </p:txBody>
      </p:sp>
    </p:spTree>
    <p:extLst>
      <p:ext uri="{BB962C8B-B14F-4D97-AF65-F5344CB8AC3E}">
        <p14:creationId xmlns:p14="http://schemas.microsoft.com/office/powerpoint/2010/main" val="35629836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69AF2-FD90-443E-B4CC-DE84243ADD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Data Cleaning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16CA42-DB92-46E4-9CBD-5428E9F9C9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6576139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FA3A21-A8A5-4823-90B9-7EDD46635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Data Cleaning: Order Brush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AE9C27-71A7-438B-9434-B8E0A3325F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GB" dirty="0"/>
              <a:t>Dataset is checked for:</a:t>
            </a:r>
          </a:p>
          <a:p>
            <a:pPr lvl="1"/>
            <a:r>
              <a:rPr lang="en-GB" dirty="0"/>
              <a:t>NA values</a:t>
            </a:r>
          </a:p>
          <a:p>
            <a:pPr lvl="1"/>
            <a:r>
              <a:rPr lang="en-SG" dirty="0"/>
              <a:t>Data accuracy</a:t>
            </a:r>
          </a:p>
          <a:p>
            <a:pPr lvl="1"/>
            <a:endParaRPr lang="en-SG" dirty="0"/>
          </a:p>
          <a:p>
            <a:r>
              <a:rPr lang="en-SG" dirty="0"/>
              <a:t>Dataset downloaded is of quality, hence not much cleaning required</a:t>
            </a:r>
          </a:p>
        </p:txBody>
      </p:sp>
    </p:spTree>
    <p:extLst>
      <p:ext uri="{BB962C8B-B14F-4D97-AF65-F5344CB8AC3E}">
        <p14:creationId xmlns:p14="http://schemas.microsoft.com/office/powerpoint/2010/main" val="27852534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FA3A21-A8A5-4823-90B9-7EDD46635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Data Cleaning: </a:t>
            </a:r>
            <a:r>
              <a:rPr lang="en-SG" dirty="0" err="1"/>
              <a:t>ShopID</a:t>
            </a:r>
            <a:r>
              <a:rPr lang="en-SG" dirty="0"/>
              <a:t>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AE9C27-71A7-438B-9434-B8E0A3325F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GB" dirty="0"/>
              <a:t>Data are cleaned using excel.</a:t>
            </a:r>
          </a:p>
          <a:p>
            <a:r>
              <a:rPr lang="en-GB" dirty="0"/>
              <a:t>Ensure values are within the following range and remove the rest:</a:t>
            </a:r>
          </a:p>
          <a:p>
            <a:pPr marL="560070" lvl="1" indent="-285750">
              <a:buFont typeface="Arial" panose="020B0604020202020204" pitchFamily="34" charset="0"/>
              <a:buChar char="•"/>
            </a:pPr>
            <a:r>
              <a:rPr lang="en-GB" dirty="0"/>
              <a:t>Rating Stars: within 1 - 5</a:t>
            </a:r>
          </a:p>
          <a:p>
            <a:pPr marL="560070" lvl="1" indent="-285750">
              <a:buFont typeface="Arial" panose="020B0604020202020204" pitchFamily="34" charset="0"/>
              <a:buChar char="•"/>
            </a:pPr>
            <a:r>
              <a:rPr lang="en-GB" dirty="0"/>
              <a:t>Shop Response: between 1 to 100</a:t>
            </a:r>
          </a:p>
          <a:p>
            <a:pPr marL="560070" lvl="1" indent="-285750">
              <a:buFont typeface="Arial" panose="020B0604020202020204" pitchFamily="34" charset="0"/>
              <a:buChar char="•"/>
            </a:pPr>
            <a:r>
              <a:rPr lang="en-GB" dirty="0"/>
              <a:t>Preferred: Yes or No</a:t>
            </a:r>
          </a:p>
          <a:p>
            <a:pPr marL="560070" lvl="1" indent="-285750">
              <a:buFont typeface="Arial" panose="020B0604020202020204" pitchFamily="34" charset="0"/>
              <a:buChar char="•"/>
            </a:pPr>
            <a:r>
              <a:rPr lang="en-GB" dirty="0"/>
              <a:t>Verified: True or false</a:t>
            </a:r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7705291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FA3A21-A8A5-4823-90B9-7EDD46635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Data Cleaning: </a:t>
            </a:r>
            <a:r>
              <a:rPr lang="en-SG" dirty="0" err="1"/>
              <a:t>ShopID</a:t>
            </a:r>
            <a:r>
              <a:rPr lang="en-SG" dirty="0"/>
              <a:t> Dataset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F01BC9-E4F6-4ACB-B7F9-0F72B3479FC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655" t="4189" r="9405" b="50000"/>
          <a:stretch/>
        </p:blipFill>
        <p:spPr>
          <a:xfrm>
            <a:off x="2292235" y="2256404"/>
            <a:ext cx="7081051" cy="424440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C4F29C5-1BA9-4F8B-9282-DB6E6F63D92F}"/>
              </a:ext>
            </a:extLst>
          </p:cNvPr>
          <p:cNvSpPr/>
          <p:nvPr/>
        </p:nvSpPr>
        <p:spPr>
          <a:xfrm>
            <a:off x="4182701" y="4653481"/>
            <a:ext cx="778598" cy="8329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" name="Callout: Line with Accent Bar 9">
            <a:extLst>
              <a:ext uri="{FF2B5EF4-FFF2-40B4-BE49-F238E27FC236}">
                <a16:creationId xmlns:a16="http://schemas.microsoft.com/office/drawing/2014/main" id="{FE4F5650-050C-4A0B-845F-78AA49F67F07}"/>
              </a:ext>
            </a:extLst>
          </p:cNvPr>
          <p:cNvSpPr/>
          <p:nvPr/>
        </p:nvSpPr>
        <p:spPr>
          <a:xfrm>
            <a:off x="5832760" y="3876140"/>
            <a:ext cx="2344848" cy="1004935"/>
          </a:xfrm>
          <a:prstGeom prst="accentCallout1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>
                <a:solidFill>
                  <a:schemeClr val="accent1"/>
                </a:solidFill>
              </a:rPr>
              <a:t>Value should be true or false</a:t>
            </a:r>
          </a:p>
        </p:txBody>
      </p:sp>
    </p:spTree>
    <p:extLst>
      <p:ext uri="{BB962C8B-B14F-4D97-AF65-F5344CB8AC3E}">
        <p14:creationId xmlns:p14="http://schemas.microsoft.com/office/powerpoint/2010/main" val="33332362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FA3A21-A8A5-4823-90B9-7EDD46635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Data Cleaning: </a:t>
            </a:r>
            <a:r>
              <a:rPr lang="en-SG" dirty="0" err="1"/>
              <a:t>ShopID</a:t>
            </a:r>
            <a:r>
              <a:rPr lang="en-SG" dirty="0"/>
              <a:t> Dataset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0008DC9-1958-4854-B4BA-D07CE8BCE46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1130" t="9393" r="9226" b="49127"/>
          <a:stretch/>
        </p:blipFill>
        <p:spPr>
          <a:xfrm>
            <a:off x="2499776" y="2312690"/>
            <a:ext cx="7548660" cy="413811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029229B-F305-404F-A563-611F44777C5E}"/>
              </a:ext>
            </a:extLst>
          </p:cNvPr>
          <p:cNvSpPr/>
          <p:nvPr/>
        </p:nvSpPr>
        <p:spPr>
          <a:xfrm>
            <a:off x="3159659" y="4381748"/>
            <a:ext cx="778598" cy="8329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" name="Callout: Line with Accent Bar 8">
            <a:extLst>
              <a:ext uri="{FF2B5EF4-FFF2-40B4-BE49-F238E27FC236}">
                <a16:creationId xmlns:a16="http://schemas.microsoft.com/office/drawing/2014/main" id="{C04A728B-9E3F-4E7F-9255-81A965EEA149}"/>
              </a:ext>
            </a:extLst>
          </p:cNvPr>
          <p:cNvSpPr/>
          <p:nvPr/>
        </p:nvSpPr>
        <p:spPr>
          <a:xfrm>
            <a:off x="4845933" y="3793272"/>
            <a:ext cx="2344848" cy="1004935"/>
          </a:xfrm>
          <a:prstGeom prst="accentCallout1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>
                <a:solidFill>
                  <a:schemeClr val="accent1"/>
                </a:solidFill>
              </a:rPr>
              <a:t>Value should be true or false</a:t>
            </a:r>
          </a:p>
        </p:txBody>
      </p:sp>
    </p:spTree>
    <p:extLst>
      <p:ext uri="{BB962C8B-B14F-4D97-AF65-F5344CB8AC3E}">
        <p14:creationId xmlns:p14="http://schemas.microsoft.com/office/powerpoint/2010/main" val="40580397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ADA67-0EA9-4619-BEF9-A9CBB507B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TABLE OF 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A5023F-1B93-452D-BC42-0613D8DA72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SG" dirty="0"/>
              <a:t>Introduction</a:t>
            </a:r>
            <a:endParaRPr lang="en-US" dirty="0"/>
          </a:p>
          <a:p>
            <a:r>
              <a:rPr lang="en-SG" dirty="0"/>
              <a:t>Process Overview</a:t>
            </a:r>
          </a:p>
          <a:p>
            <a:r>
              <a:rPr lang="en-SG" dirty="0"/>
              <a:t>Data Download/Preparation</a:t>
            </a:r>
          </a:p>
          <a:p>
            <a:r>
              <a:rPr lang="en-SG" dirty="0"/>
              <a:t>Data Modelling, Analysis and Findings</a:t>
            </a:r>
          </a:p>
          <a:p>
            <a:pPr lvl="1"/>
            <a:r>
              <a:rPr lang="en-SG" dirty="0"/>
              <a:t>Logistic Regression, Support Vector Machine, Random Forest, </a:t>
            </a:r>
            <a:r>
              <a:rPr lang="en-SG" dirty="0" err="1"/>
              <a:t>Naives</a:t>
            </a:r>
            <a:r>
              <a:rPr lang="en-SG" dirty="0"/>
              <a:t> Bayes </a:t>
            </a:r>
          </a:p>
          <a:p>
            <a:r>
              <a:rPr lang="en-SG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28223823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B6C0766-59CA-4F83-9F04-FB65CF20DA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7069" y="2028821"/>
            <a:ext cx="7620056" cy="465775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3FA3A21-A8A5-4823-90B9-7EDD46635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Data Cleaning: </a:t>
            </a:r>
            <a:r>
              <a:rPr lang="en-SG" dirty="0" err="1"/>
              <a:t>ShopID</a:t>
            </a:r>
            <a:r>
              <a:rPr lang="en-SG" dirty="0"/>
              <a:t> Dataset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6DF0B9A-FDE3-4AB0-827D-D25B44BC6E6B}"/>
              </a:ext>
            </a:extLst>
          </p:cNvPr>
          <p:cNvSpPr/>
          <p:nvPr/>
        </p:nvSpPr>
        <p:spPr>
          <a:xfrm>
            <a:off x="5685382" y="3913202"/>
            <a:ext cx="821236" cy="11015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" name="Callout: Line with Accent Bar 8">
            <a:extLst>
              <a:ext uri="{FF2B5EF4-FFF2-40B4-BE49-F238E27FC236}">
                <a16:creationId xmlns:a16="http://schemas.microsoft.com/office/drawing/2014/main" id="{E925B2E6-A05C-43D5-BD6A-E5611401C45B}"/>
              </a:ext>
            </a:extLst>
          </p:cNvPr>
          <p:cNvSpPr/>
          <p:nvPr/>
        </p:nvSpPr>
        <p:spPr>
          <a:xfrm>
            <a:off x="7345293" y="2797155"/>
            <a:ext cx="2344848" cy="1004935"/>
          </a:xfrm>
          <a:prstGeom prst="accentCallout1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>
                <a:solidFill>
                  <a:schemeClr val="accent1"/>
                </a:solidFill>
              </a:rPr>
              <a:t>Value should be within 1 to 100</a:t>
            </a:r>
          </a:p>
        </p:txBody>
      </p:sp>
    </p:spTree>
    <p:extLst>
      <p:ext uri="{BB962C8B-B14F-4D97-AF65-F5344CB8AC3E}">
        <p14:creationId xmlns:p14="http://schemas.microsoft.com/office/powerpoint/2010/main" val="3913808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69AF2-FD90-443E-B4CC-DE84243ADD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Data Transformation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16CA42-DB92-46E4-9CBD-5428E9F9C9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6010072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FA3A21-A8A5-4823-90B9-7EDD46635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Data Transformation: Order Brush Dataset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2C74E9D9-8DDD-47C0-A3EE-F41C4D02F67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26303850"/>
              </p:ext>
            </p:extLst>
          </p:nvPr>
        </p:nvGraphicFramePr>
        <p:xfrm>
          <a:off x="295747" y="2259533"/>
          <a:ext cx="11543686" cy="43391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2341915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FA3A21-A8A5-4823-90B9-7EDD46635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Order Brush Dataset: R codes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078C667-79DA-4C7B-B34A-8E1053E0CC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65304" y="2284178"/>
            <a:ext cx="8461392" cy="4091413"/>
          </a:xfrm>
        </p:spPr>
      </p:pic>
    </p:spTree>
    <p:extLst>
      <p:ext uri="{BB962C8B-B14F-4D97-AF65-F5344CB8AC3E}">
        <p14:creationId xmlns:p14="http://schemas.microsoft.com/office/powerpoint/2010/main" val="41983828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FA3A21-A8A5-4823-90B9-7EDD46635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Order Brush Dataset: R codes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3BFFF00-9778-4194-BC73-A20700B078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968718" y="2099572"/>
            <a:ext cx="8254563" cy="4566353"/>
          </a:xfrm>
        </p:spPr>
      </p:pic>
    </p:spTree>
    <p:extLst>
      <p:ext uri="{BB962C8B-B14F-4D97-AF65-F5344CB8AC3E}">
        <p14:creationId xmlns:p14="http://schemas.microsoft.com/office/powerpoint/2010/main" val="11520478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1D72F9-7ECF-45A9-A64A-89AF3144B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Well-formed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1EC6A8-9D9E-4F68-8161-48F9AB9BDE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9345508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CDC3C-7F42-4442-B999-B9FE2D4B15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Combining Order Brush and </a:t>
            </a:r>
            <a:r>
              <a:rPr lang="en-SG" dirty="0" err="1"/>
              <a:t>ShopID</a:t>
            </a:r>
            <a:r>
              <a:rPr lang="en-SG" dirty="0"/>
              <a:t>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706E3E-6C53-48B0-B875-52BCB27C9E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dirty="0"/>
              <a:t>The Order Brush and </a:t>
            </a:r>
            <a:r>
              <a:rPr lang="en-SG" dirty="0" err="1"/>
              <a:t>ShopID</a:t>
            </a:r>
            <a:r>
              <a:rPr lang="en-SG" dirty="0"/>
              <a:t> dataset are combined into one with the help of </a:t>
            </a:r>
            <a:r>
              <a:rPr lang="en-SG" dirty="0" err="1"/>
              <a:t>xlookup</a:t>
            </a:r>
            <a:r>
              <a:rPr lang="en-SG" dirty="0"/>
              <a:t>() function</a:t>
            </a:r>
          </a:p>
          <a:p>
            <a:r>
              <a:rPr lang="en-SG" dirty="0"/>
              <a:t>With the cleaned and well-formed data, it will be ready for further analysis:</a:t>
            </a:r>
          </a:p>
          <a:p>
            <a:pPr lvl="1"/>
            <a:r>
              <a:rPr lang="en-SG" dirty="0"/>
              <a:t>Logistic Regression</a:t>
            </a:r>
          </a:p>
          <a:p>
            <a:pPr lvl="1"/>
            <a:r>
              <a:rPr lang="en-SG" dirty="0"/>
              <a:t>Support Vector Machine</a:t>
            </a:r>
          </a:p>
        </p:txBody>
      </p:sp>
    </p:spTree>
    <p:extLst>
      <p:ext uri="{BB962C8B-B14F-4D97-AF65-F5344CB8AC3E}">
        <p14:creationId xmlns:p14="http://schemas.microsoft.com/office/powerpoint/2010/main" val="27272755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CDC3C-7F42-4442-B999-B9FE2D4B15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Data Pre-processing: Order Brush and </a:t>
            </a:r>
            <a:r>
              <a:rPr lang="en-SG" dirty="0" err="1"/>
              <a:t>ShopID</a:t>
            </a:r>
            <a:r>
              <a:rPr lang="en-SG" dirty="0"/>
              <a:t>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706E3E-6C53-48B0-B875-52BCB27C9E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dirty="0"/>
              <a:t>Dataset loaded into r</a:t>
            </a:r>
          </a:p>
          <a:p>
            <a:r>
              <a:rPr lang="en-SG" dirty="0"/>
              <a:t>Check for classification and reclass</a:t>
            </a:r>
          </a:p>
          <a:p>
            <a:r>
              <a:rPr lang="en-SG" dirty="0"/>
              <a:t>Split the data into train (75%) &amp; test (25%)</a:t>
            </a:r>
          </a:p>
          <a:p>
            <a:r>
              <a:rPr lang="en-SG" dirty="0">
                <a:highlight>
                  <a:srgbClr val="FFFF00"/>
                </a:highlight>
              </a:rPr>
              <a:t>SMOTE</a:t>
            </a:r>
          </a:p>
        </p:txBody>
      </p:sp>
    </p:spTree>
    <p:extLst>
      <p:ext uri="{BB962C8B-B14F-4D97-AF65-F5344CB8AC3E}">
        <p14:creationId xmlns:p14="http://schemas.microsoft.com/office/powerpoint/2010/main" val="21504384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99BA1A-3F14-47AF-8F44-499D6A617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Data Modelling, Analysis and Findings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EA84B3-55BE-40E2-969A-47BE521B4D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10000"/>
          </a:bodyPr>
          <a:lstStyle/>
          <a:p>
            <a:pPr lvl="1"/>
            <a:r>
              <a:rPr lang="en-SG" dirty="0"/>
              <a:t>Logistic Regression</a:t>
            </a:r>
          </a:p>
          <a:p>
            <a:pPr lvl="1"/>
            <a:r>
              <a:rPr lang="en-SG" dirty="0"/>
              <a:t>Support Vector Machine</a:t>
            </a:r>
          </a:p>
          <a:p>
            <a:pPr lvl="1"/>
            <a:r>
              <a:rPr lang="en-SG" dirty="0"/>
              <a:t>Random Forest</a:t>
            </a:r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2861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278A14-F156-48A2-992D-0E83D27A8F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Overview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52656D4-C917-42EC-8F12-605EB9AC9CFA}"/>
              </a:ext>
            </a:extLst>
          </p:cNvPr>
          <p:cNvSpPr txBox="1">
            <a:spLocks/>
          </p:cNvSpPr>
          <p:nvPr/>
        </p:nvSpPr>
        <p:spPr>
          <a:xfrm>
            <a:off x="914399" y="2853369"/>
            <a:ext cx="10363200" cy="30884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87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432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864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Tx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2296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dirty="0"/>
          </a:p>
          <a:p>
            <a:endParaRPr lang="en-S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707450-1F05-47B7-A7B9-7EE539AB29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4072" y="145391"/>
            <a:ext cx="4084901" cy="6354289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C92A632-CA45-4A23-8AF8-F411EB360BFA}"/>
              </a:ext>
            </a:extLst>
          </p:cNvPr>
          <p:cNvSpPr txBox="1">
            <a:spLocks/>
          </p:cNvSpPr>
          <p:nvPr/>
        </p:nvSpPr>
        <p:spPr>
          <a:xfrm>
            <a:off x="1066799" y="3005769"/>
            <a:ext cx="10363200" cy="30884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87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432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864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Tx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2296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err="1"/>
              <a:t>Orderbrush</a:t>
            </a:r>
            <a:r>
              <a:rPr lang="en-GB" dirty="0"/>
              <a:t> Dataset Contains:</a:t>
            </a:r>
          </a:p>
          <a:p>
            <a:pPr marL="560070" lvl="1" indent="-285750">
              <a:buFont typeface="Arial" panose="020B0604020202020204" pitchFamily="34" charset="0"/>
              <a:buChar char="•"/>
            </a:pPr>
            <a:r>
              <a:rPr lang="en-GB" dirty="0" err="1"/>
              <a:t>OrderID</a:t>
            </a:r>
            <a:endParaRPr lang="en-GB" dirty="0"/>
          </a:p>
          <a:p>
            <a:pPr marL="560070" lvl="1" indent="-285750">
              <a:buFont typeface="Arial" panose="020B0604020202020204" pitchFamily="34" charset="0"/>
              <a:buChar char="•"/>
            </a:pPr>
            <a:r>
              <a:rPr lang="en-GB" dirty="0" err="1"/>
              <a:t>ShopID</a:t>
            </a:r>
            <a:endParaRPr lang="en-GB" dirty="0"/>
          </a:p>
          <a:p>
            <a:pPr marL="560070" lvl="1" indent="-285750">
              <a:buFont typeface="Arial" panose="020B0604020202020204" pitchFamily="34" charset="0"/>
              <a:buChar char="•"/>
            </a:pPr>
            <a:r>
              <a:rPr lang="en-GB" dirty="0" err="1"/>
              <a:t>UserID</a:t>
            </a:r>
            <a:endParaRPr lang="en-GB" dirty="0"/>
          </a:p>
          <a:p>
            <a:pPr marL="560070" lvl="1" indent="-285750">
              <a:buFont typeface="Arial" panose="020B0604020202020204" pitchFamily="34" charset="0"/>
              <a:buChar char="•"/>
            </a:pPr>
            <a:r>
              <a:rPr lang="en-GB" dirty="0" err="1"/>
              <a:t>Event_time</a:t>
            </a:r>
            <a:endParaRPr lang="en-GB" dirty="0"/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5315673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99BA1A-3F14-47AF-8F44-499D6A617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Introduction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EA84B3-55BE-40E2-969A-47BE521B4D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6371798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278A14-F156-48A2-992D-0E83D27A8F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Overview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52656D4-C917-42EC-8F12-605EB9AC9CFA}"/>
              </a:ext>
            </a:extLst>
          </p:cNvPr>
          <p:cNvSpPr txBox="1">
            <a:spLocks/>
          </p:cNvSpPr>
          <p:nvPr/>
        </p:nvSpPr>
        <p:spPr>
          <a:xfrm>
            <a:off x="914399" y="2853369"/>
            <a:ext cx="10363200" cy="30884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87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432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864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Tx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2296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dirty="0"/>
          </a:p>
          <a:p>
            <a:endParaRPr lang="en-SG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C92A632-CA45-4A23-8AF8-F411EB360BFA}"/>
              </a:ext>
            </a:extLst>
          </p:cNvPr>
          <p:cNvSpPr txBox="1">
            <a:spLocks/>
          </p:cNvSpPr>
          <p:nvPr/>
        </p:nvSpPr>
        <p:spPr>
          <a:xfrm>
            <a:off x="1066799" y="3005769"/>
            <a:ext cx="10363200" cy="30884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87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432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864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Tx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2296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err="1"/>
              <a:t>ShopID</a:t>
            </a:r>
            <a:r>
              <a:rPr lang="en-GB" dirty="0"/>
              <a:t> Dataset Contains:</a:t>
            </a:r>
          </a:p>
          <a:p>
            <a:pPr marL="560070" lvl="1" indent="-285750">
              <a:buFont typeface="Arial" panose="020B0604020202020204" pitchFamily="34" charset="0"/>
              <a:buChar char="•"/>
            </a:pPr>
            <a:r>
              <a:rPr lang="en-GB" dirty="0" err="1"/>
              <a:t>ShopID</a:t>
            </a:r>
            <a:endParaRPr lang="en-GB" dirty="0"/>
          </a:p>
          <a:p>
            <a:pPr marL="560070" lvl="1" indent="-285750">
              <a:buFont typeface="Arial" panose="020B0604020202020204" pitchFamily="34" charset="0"/>
              <a:buChar char="•"/>
            </a:pPr>
            <a:r>
              <a:rPr lang="en-GB" dirty="0"/>
              <a:t>Shop Name</a:t>
            </a:r>
          </a:p>
          <a:p>
            <a:pPr marL="560070" lvl="1" indent="-285750">
              <a:buFont typeface="Arial" panose="020B0604020202020204" pitchFamily="34" charset="0"/>
              <a:buChar char="•"/>
            </a:pPr>
            <a:r>
              <a:rPr lang="en-GB" dirty="0"/>
              <a:t>If shop is verified*</a:t>
            </a:r>
          </a:p>
          <a:p>
            <a:pPr marL="560070" lvl="1" indent="-285750">
              <a:buFont typeface="Arial" panose="020B0604020202020204" pitchFamily="34" charset="0"/>
              <a:buChar char="•"/>
            </a:pPr>
            <a:r>
              <a:rPr lang="en-GB" dirty="0"/>
              <a:t>If shop is preferred**</a:t>
            </a:r>
          </a:p>
          <a:p>
            <a:pPr marL="560070" lvl="1" indent="-285750">
              <a:buFont typeface="Arial" panose="020B0604020202020204" pitchFamily="34" charset="0"/>
              <a:buChar char="•"/>
            </a:pPr>
            <a:r>
              <a:rPr lang="en-GB" dirty="0"/>
              <a:t>Shop Rating</a:t>
            </a:r>
          </a:p>
          <a:p>
            <a:pPr marL="834390" lvl="2" indent="-285750"/>
            <a:r>
              <a:rPr lang="en-GB" dirty="0"/>
              <a:t>On a scale of 1 to 5, 5 being the best</a:t>
            </a:r>
          </a:p>
          <a:p>
            <a:pPr lvl="1"/>
            <a:endParaRPr lang="en-GB" dirty="0"/>
          </a:p>
          <a:p>
            <a:endParaRPr lang="en-S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0C63F74-A5DC-4AE3-871E-CA0A168BCA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9227" y="1051874"/>
            <a:ext cx="5934118" cy="489588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020BBDC-5EBB-4FB8-AA5B-3938B2E68C3D}"/>
              </a:ext>
            </a:extLst>
          </p:cNvPr>
          <p:cNvSpPr txBox="1"/>
          <p:nvPr/>
        </p:nvSpPr>
        <p:spPr>
          <a:xfrm>
            <a:off x="986972" y="6267041"/>
            <a:ext cx="97173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i="1" dirty="0"/>
              <a:t>*Verified refer to account verification with contact number/email</a:t>
            </a:r>
          </a:p>
          <a:p>
            <a:r>
              <a:rPr lang="en-SG" sz="1200" i="1" dirty="0"/>
              <a:t>**To qualify for ‘preferred’, seller has to meet a certain criteria and invited by Shopee</a:t>
            </a:r>
          </a:p>
        </p:txBody>
      </p:sp>
    </p:spTree>
    <p:extLst>
      <p:ext uri="{BB962C8B-B14F-4D97-AF65-F5344CB8AC3E}">
        <p14:creationId xmlns:p14="http://schemas.microsoft.com/office/powerpoint/2010/main" val="17481022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278A14-F156-48A2-992D-0E83D27A8F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Overview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52656D4-C917-42EC-8F12-605EB9AC9CFA}"/>
              </a:ext>
            </a:extLst>
          </p:cNvPr>
          <p:cNvSpPr txBox="1">
            <a:spLocks/>
          </p:cNvSpPr>
          <p:nvPr/>
        </p:nvSpPr>
        <p:spPr>
          <a:xfrm>
            <a:off x="914399" y="2853369"/>
            <a:ext cx="10363200" cy="30884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87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432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864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Tx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2296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dirty="0"/>
          </a:p>
          <a:p>
            <a:endParaRPr lang="en-SG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C92A632-CA45-4A23-8AF8-F411EB360BFA}"/>
              </a:ext>
            </a:extLst>
          </p:cNvPr>
          <p:cNvSpPr txBox="1">
            <a:spLocks/>
          </p:cNvSpPr>
          <p:nvPr/>
        </p:nvSpPr>
        <p:spPr>
          <a:xfrm>
            <a:off x="1066799" y="3005769"/>
            <a:ext cx="10363200" cy="30884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87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432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864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Tx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2296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err="1"/>
              <a:t>ShopID</a:t>
            </a:r>
            <a:r>
              <a:rPr lang="en-GB" dirty="0"/>
              <a:t> Dataset Contains:</a:t>
            </a:r>
          </a:p>
          <a:p>
            <a:pPr marL="560070" lvl="1" indent="-285750">
              <a:buFont typeface="Arial" panose="020B0604020202020204" pitchFamily="34" charset="0"/>
              <a:buChar char="•"/>
            </a:pPr>
            <a:r>
              <a:rPr lang="en-GB" dirty="0"/>
              <a:t>Shop response rate*</a:t>
            </a:r>
          </a:p>
          <a:p>
            <a:pPr marL="560070" lvl="1" indent="-285750">
              <a:buFont typeface="Arial" panose="020B0604020202020204" pitchFamily="34" charset="0"/>
              <a:buChar char="•"/>
            </a:pPr>
            <a:r>
              <a:rPr lang="en-GB" dirty="0"/>
              <a:t>Shop follower count</a:t>
            </a:r>
          </a:p>
          <a:p>
            <a:pPr marL="560070" lvl="1" indent="-285750">
              <a:buFont typeface="Arial" panose="020B0604020202020204" pitchFamily="34" charset="0"/>
              <a:buChar char="•"/>
            </a:pPr>
            <a:r>
              <a:rPr lang="en-GB" dirty="0"/>
              <a:t>Total no. of Bad Ratings</a:t>
            </a:r>
          </a:p>
          <a:p>
            <a:pPr marL="560070" lvl="1" indent="-285750">
              <a:buFont typeface="Arial" panose="020B0604020202020204" pitchFamily="34" charset="0"/>
              <a:buChar char="•"/>
            </a:pPr>
            <a:r>
              <a:rPr lang="en-GB" dirty="0"/>
              <a:t>Total no. of Good Ratings</a:t>
            </a:r>
          </a:p>
          <a:p>
            <a:pPr marL="560070" lvl="1" indent="-285750">
              <a:buFont typeface="Arial" panose="020B0604020202020204" pitchFamily="34" charset="0"/>
              <a:buChar char="•"/>
            </a:pPr>
            <a:r>
              <a:rPr lang="en-GB" dirty="0"/>
              <a:t>Total no. of Normal Ratings</a:t>
            </a:r>
          </a:p>
          <a:p>
            <a:pPr lvl="1"/>
            <a:endParaRPr lang="en-GB" dirty="0"/>
          </a:p>
          <a:p>
            <a:endParaRPr lang="en-S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0C63F74-A5DC-4AE3-871E-CA0A168BCA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9227" y="1051874"/>
            <a:ext cx="5934118" cy="489588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0FE223D-AE94-45B1-BB1F-CE99A6760F6B}"/>
              </a:ext>
            </a:extLst>
          </p:cNvPr>
          <p:cNvSpPr txBox="1"/>
          <p:nvPr/>
        </p:nvSpPr>
        <p:spPr>
          <a:xfrm>
            <a:off x="986972" y="6267041"/>
            <a:ext cx="97173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i="1" dirty="0"/>
              <a:t>*Response rate refers to seller’s chat response rate to buyer</a:t>
            </a:r>
          </a:p>
          <a:p>
            <a:endParaRPr lang="en-SG" sz="1200" i="1" dirty="0"/>
          </a:p>
        </p:txBody>
      </p:sp>
    </p:spTree>
    <p:extLst>
      <p:ext uri="{BB962C8B-B14F-4D97-AF65-F5344CB8AC3E}">
        <p14:creationId xmlns:p14="http://schemas.microsoft.com/office/powerpoint/2010/main" val="3596894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FA3A21-A8A5-4823-90B9-7EDD46635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Data Visualization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AE9C27-71A7-438B-9434-B8E0A3325F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dirty="0"/>
              <a:t>16,970 shops in dataset</a:t>
            </a:r>
          </a:p>
          <a:p>
            <a:r>
              <a:rPr lang="en-SG" dirty="0"/>
              <a:t>387/16,970 identified as order brusher</a:t>
            </a:r>
          </a:p>
          <a:p>
            <a:r>
              <a:rPr lang="en-SG" dirty="0"/>
              <a:t>8% of shop is verified</a:t>
            </a:r>
          </a:p>
          <a:p>
            <a:r>
              <a:rPr lang="en-SG" dirty="0"/>
              <a:t>None of the shop is under preferred seller programme</a:t>
            </a:r>
          </a:p>
          <a:p>
            <a:pPr lvl="1"/>
            <a:r>
              <a:rPr lang="en-SG" dirty="0"/>
              <a:t>Therefore we will omit out the column</a:t>
            </a:r>
          </a:p>
          <a:p>
            <a:pPr marL="0" indent="0">
              <a:buNone/>
            </a:pP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40542881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FA3A21-A8A5-4823-90B9-7EDD46635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Data Visualization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AE9C27-71A7-438B-9434-B8E0A3325F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SG" dirty="0"/>
              <a:t>Bulk of data with less than 5000 followers (96.3%)</a:t>
            </a:r>
          </a:p>
          <a:p>
            <a:r>
              <a:rPr lang="en-SG" dirty="0"/>
              <a:t>388 shops with order brushing (2.3%)</a:t>
            </a:r>
          </a:p>
        </p:txBody>
      </p:sp>
    </p:spTree>
    <p:extLst>
      <p:ext uri="{BB962C8B-B14F-4D97-AF65-F5344CB8AC3E}">
        <p14:creationId xmlns:p14="http://schemas.microsoft.com/office/powerpoint/2010/main" val="4634356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BDA151C-5770-45E4-AAFF-59E7F4038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FA3A21-A8A5-4823-90B9-7EDD46635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777646"/>
            <a:ext cx="10363200" cy="836635"/>
          </a:xfrm>
        </p:spPr>
        <p:txBody>
          <a:bodyPr anchor="b">
            <a:normAutofit/>
          </a:bodyPr>
          <a:lstStyle/>
          <a:p>
            <a:r>
              <a:rPr lang="en-SG" dirty="0"/>
              <a:t>Data Visualization</a:t>
            </a:r>
          </a:p>
        </p:txBody>
      </p:sp>
      <p:pic>
        <p:nvPicPr>
          <p:cNvPr id="5" name="Picture 4" descr="Chart&#10;&#10;Description automatically generated with medium confidence">
            <a:extLst>
              <a:ext uri="{FF2B5EF4-FFF2-40B4-BE49-F238E27FC236}">
                <a16:creationId xmlns:a16="http://schemas.microsoft.com/office/drawing/2014/main" id="{CF1B64D3-FCC4-4C30-9CA2-3BB6AA0737B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29" r="6474" b="-2"/>
          <a:stretch/>
        </p:blipFill>
        <p:spPr>
          <a:xfrm>
            <a:off x="990599" y="2092362"/>
            <a:ext cx="6971708" cy="476563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AE9C27-71A7-438B-9434-B8E0A3325F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38026" y="2007381"/>
            <a:ext cx="2739571" cy="3993968"/>
          </a:xfrm>
        </p:spPr>
        <p:txBody>
          <a:bodyPr vert="horz" lIns="91440" tIns="45720" rIns="91440" bIns="45720" rtlCol="0">
            <a:normAutofit/>
          </a:bodyPr>
          <a:lstStyle/>
          <a:p>
            <a:endParaRPr lang="en-SG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DE45FFB-BDDD-441E-8A3F-CA05C33E1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962313" y="2092363"/>
            <a:ext cx="0" cy="477267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94559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FA3A21-A8A5-4823-90B9-7EDD46635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777646"/>
            <a:ext cx="10363200" cy="836635"/>
          </a:xfrm>
        </p:spPr>
        <p:txBody>
          <a:bodyPr anchor="b">
            <a:normAutofit/>
          </a:bodyPr>
          <a:lstStyle/>
          <a:p>
            <a:r>
              <a:rPr lang="en-SG" dirty="0"/>
              <a:t>Data Visualization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AE9C27-71A7-438B-9434-B8E0A3325F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38026" y="2007381"/>
            <a:ext cx="2739571" cy="3993968"/>
          </a:xfrm>
        </p:spPr>
        <p:txBody>
          <a:bodyPr vert="horz" lIns="91440" tIns="45720" rIns="91440" bIns="45720" rtlCol="0">
            <a:normAutofit/>
          </a:bodyPr>
          <a:lstStyle/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004456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44CAA32-F237-419C-A2DD-43C28D920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FA3A21-A8A5-4823-90B9-7EDD46635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68495" y="1371600"/>
            <a:ext cx="4079987" cy="1314443"/>
          </a:xfrm>
        </p:spPr>
        <p:txBody>
          <a:bodyPr>
            <a:normAutofit/>
          </a:bodyPr>
          <a:lstStyle/>
          <a:p>
            <a:r>
              <a:rPr lang="en-SG" dirty="0"/>
              <a:t>Correlation Plot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3F1848-FD35-4C28-BE69-E06CD99BD4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590" y="1041592"/>
            <a:ext cx="6121558" cy="4774815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8D00D77-D299-4699-8F8E-BD436FF715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315786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AE9C27-71A7-438B-9434-B8E0A3325F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68495" y="2853369"/>
            <a:ext cx="4079988" cy="3088460"/>
          </a:xfrm>
        </p:spPr>
        <p:txBody>
          <a:bodyPr vert="horz" lIns="91440" tIns="45720" rIns="91440" bIns="45720" rtlCol="0">
            <a:normAutofit/>
          </a:bodyPr>
          <a:lstStyle/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6313265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FA3A21-A8A5-4823-90B9-7EDD46635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68495" y="1371600"/>
            <a:ext cx="4079987" cy="1314443"/>
          </a:xfrm>
        </p:spPr>
        <p:txBody>
          <a:bodyPr>
            <a:normAutofit/>
          </a:bodyPr>
          <a:lstStyle/>
          <a:p>
            <a:r>
              <a:rPr lang="en-SG" dirty="0"/>
              <a:t>Correlation Plot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AE9C27-71A7-438B-9434-B8E0A3325F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68495" y="2853369"/>
            <a:ext cx="4079988" cy="3088460"/>
          </a:xfrm>
        </p:spPr>
        <p:txBody>
          <a:bodyPr vert="horz" lIns="91440" tIns="45720" rIns="91440" bIns="45720" rtlCol="0">
            <a:normAutofit/>
          </a:bodyPr>
          <a:lstStyle/>
          <a:p>
            <a:endParaRPr lang="en-S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03312EF-F5DA-469D-A848-84C1642049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716" y="1589124"/>
            <a:ext cx="6363822" cy="4108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75327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247D06-0979-4C74-850C-A7BE6F63D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Logistic Regression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86D1D7-C313-40CB-AAB5-1C58B432E1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1987807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042B5F-4541-459E-A6E4-26DCF3FD8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Logistic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248801-0FB3-45FA-AF57-E38C617D3B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Used to predict quantitative (any variables where the data represent amounts (e.g. height, weight, or age)) response Y </a:t>
            </a:r>
          </a:p>
          <a:p>
            <a:r>
              <a:rPr lang="en-GB" dirty="0"/>
              <a:t>Assumes that there is a approximately a linear relationship between X and Y</a:t>
            </a:r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8029177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08C34-778A-4274-BD8E-8248D5ED9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Background: Order Brushing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D4C110-1CB6-4772-B2EB-645612EF57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Definition: Generating fake orders in an attempt to boost their shop’s rating and can be done by placing/and or completing a fake order through a third party and posting a positive rating or review to artificially increase the credibility of the item purchased. </a:t>
            </a:r>
          </a:p>
          <a:p>
            <a:endParaRPr lang="en-GB" dirty="0"/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24108632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042B5F-4541-459E-A6E4-26DCF3FD8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Logistic Regression: First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248801-0FB3-45FA-AF57-E38C617D3B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SG" dirty="0">
                <a:ea typeface="+mn-lt"/>
                <a:cs typeface="+mn-lt"/>
              </a:rPr>
              <a:t>Receiver Operator Characteristic (ROC) and Area Under the Curve (AUC) are typical performance measurements for a binary classifier.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01429732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042B5F-4541-459E-A6E4-26DCF3FD8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371600"/>
            <a:ext cx="4308337" cy="131444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SG" sz="3400"/>
              <a:t>Logistic Regression: Model Accuracy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248801-0FB3-45FA-AF57-E38C617D3B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399" y="2853369"/>
            <a:ext cx="4308339" cy="308846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SG" dirty="0">
                <a:ea typeface="+mn-lt"/>
                <a:cs typeface="+mn-lt"/>
              </a:rPr>
              <a:t>ROC curve closer to the top-left corner indicate a better performance.</a:t>
            </a:r>
          </a:p>
          <a:p>
            <a:r>
              <a:rPr lang="en-SG" dirty="0">
                <a:ea typeface="+mn-lt"/>
                <a:cs typeface="+mn-lt"/>
              </a:rPr>
              <a:t>AUC between 0.5 to 1 mean the model with good predictive ability.</a:t>
            </a:r>
          </a:p>
        </p:txBody>
      </p:sp>
      <p:pic>
        <p:nvPicPr>
          <p:cNvPr id="6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216E381-C2AD-B76D-6033-35947C38B4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9583" y="4672406"/>
            <a:ext cx="5529199" cy="1617291"/>
          </a:xfrm>
          <a:prstGeom prst="rect">
            <a:avLst/>
          </a:prstGeom>
        </p:spPr>
      </p:pic>
      <p:pic>
        <p:nvPicPr>
          <p:cNvPr id="5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45187118-1C3D-3598-8373-850952ABA4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9206" y="1372681"/>
            <a:ext cx="6200536" cy="3307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86247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042B5F-4541-459E-A6E4-26DCF3FD8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Logistic Regression: Second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248801-0FB3-45FA-AF57-E38C617D3B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SG" dirty="0">
                <a:ea typeface="+mn-lt"/>
                <a:cs typeface="+mn-lt"/>
              </a:rPr>
              <a:t>Performed data tuning and pre-processing.</a:t>
            </a:r>
          </a:p>
          <a:p>
            <a:r>
              <a:rPr lang="en-SG" dirty="0">
                <a:ea typeface="+mn-lt"/>
                <a:cs typeface="+mn-lt"/>
              </a:rPr>
              <a:t>We used '</a:t>
            </a:r>
            <a:r>
              <a:rPr lang="en-SG" dirty="0" err="1">
                <a:ea typeface="+mn-lt"/>
                <a:cs typeface="+mn-lt"/>
              </a:rPr>
              <a:t>glm</a:t>
            </a:r>
            <a:r>
              <a:rPr lang="en-SG" dirty="0">
                <a:ea typeface="+mn-lt"/>
                <a:cs typeface="+mn-lt"/>
              </a:rPr>
              <a:t>' method which specifies that we will fit a generalized linear model.</a:t>
            </a:r>
            <a:endParaRPr lang="en-SG" dirty="0"/>
          </a:p>
        </p:txBody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655D43B9-020C-A1BD-F73C-F62C2D92D7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3067" y="3906398"/>
            <a:ext cx="7481887" cy="2183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63440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042B5F-4541-459E-A6E4-26DCF3FD8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Logistic Regression: </a:t>
            </a:r>
            <a:r>
              <a:rPr lang="en-SG" dirty="0">
                <a:ea typeface="+mj-lt"/>
                <a:cs typeface="+mj-lt"/>
              </a:rPr>
              <a:t>Model Accuracy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248801-0FB3-45FA-AF57-E38C617D3B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SG" dirty="0">
                <a:ea typeface="+mn-lt"/>
                <a:cs typeface="+mn-lt"/>
              </a:rPr>
              <a:t>Out of 96 "Yes", the model predicted 61 "Yes".</a:t>
            </a:r>
            <a:endParaRPr lang="en-US" dirty="0"/>
          </a:p>
        </p:txBody>
      </p:sp>
      <p:pic>
        <p:nvPicPr>
          <p:cNvPr id="5" name="Picture 5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6F1333C7-31BD-7BD4-A00D-58EA834FEE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5556" y="2148327"/>
            <a:ext cx="4933948" cy="4371093"/>
          </a:xfrm>
          <a:prstGeom prst="rect">
            <a:avLst/>
          </a:prstGeom>
        </p:spPr>
      </p:pic>
      <p:pic>
        <p:nvPicPr>
          <p:cNvPr id="6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4F2BF0AF-AA56-E425-E8A6-53C298396D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6338" y="3431721"/>
            <a:ext cx="4922044" cy="1042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17802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AD062F-2571-402D-B411-08D047A24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Support Vector Machines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D81E21-04EF-4226-AC06-E9979EA106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92276894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042B5F-4541-459E-A6E4-26DCF3FD8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Support Vector Machines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248801-0FB3-45FA-AF57-E38C617D3B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Extension of maximal margin classifier to accommodate non-linear class boundaries</a:t>
            </a:r>
          </a:p>
          <a:p>
            <a:r>
              <a:rPr lang="en-GB" dirty="0"/>
              <a:t>Intended for binary classification setting</a:t>
            </a:r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45525147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042B5F-4541-459E-A6E4-26DCF3FD8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Support Vector Machines: Linear Classifier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248801-0FB3-45FA-AF57-E38C617D3B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SG" dirty="0">
                <a:ea typeface="+mn-lt"/>
                <a:cs typeface="+mn-lt"/>
              </a:rPr>
              <a:t>The variables are normalized to make their scale comparable.</a:t>
            </a:r>
          </a:p>
          <a:p>
            <a:r>
              <a:rPr lang="en-SG" dirty="0">
                <a:ea typeface="+mn-lt"/>
                <a:cs typeface="+mn-lt"/>
              </a:rPr>
              <a:t>Tuning parameter C (Cost) is to determine the possible misclassifications. We used the default  C = 1.</a:t>
            </a:r>
            <a:endParaRPr lang="en-SG" dirty="0"/>
          </a:p>
        </p:txBody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2E24CC3D-13FD-3942-D3FB-BE3379036C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5869" y="4228370"/>
            <a:ext cx="7029449" cy="1441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70172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042B5F-4541-459E-A6E4-26DCF3FD8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Support Vector Machines: Model Accuracy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248801-0FB3-45FA-AF57-E38C617D3B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SG" dirty="0">
                <a:ea typeface="+mn-lt"/>
                <a:cs typeface="+mn-lt"/>
              </a:rPr>
              <a:t>Out of 96 "Yes", the model predicted 48 "Yes".</a:t>
            </a:r>
            <a:endParaRPr lang="en-US" dirty="0">
              <a:ea typeface="+mn-lt"/>
              <a:cs typeface="+mn-lt"/>
            </a:endParaRPr>
          </a:p>
          <a:p>
            <a:endParaRPr lang="en-SG" dirty="0"/>
          </a:p>
        </p:txBody>
      </p:sp>
      <p:pic>
        <p:nvPicPr>
          <p:cNvPr id="5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6711C170-9671-375B-197B-E2CB41B65E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6338" y="3431721"/>
            <a:ext cx="4922044" cy="1042307"/>
          </a:xfrm>
          <a:prstGeom prst="rect">
            <a:avLst/>
          </a:prstGeom>
        </p:spPr>
      </p:pic>
      <p:pic>
        <p:nvPicPr>
          <p:cNvPr id="6" name="Picture 6" descr="Text&#10;&#10;Description automatically generated">
            <a:extLst>
              <a:ext uri="{FF2B5EF4-FFF2-40B4-BE49-F238E27FC236}">
                <a16:creationId xmlns:a16="http://schemas.microsoft.com/office/drawing/2014/main" id="{03C49FB3-B852-E185-EB5C-327DEC0F30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3181" y="2127160"/>
            <a:ext cx="4874418" cy="421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45507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042B5F-4541-459E-A6E4-26DCF3FD8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Support Vector Machines: Linear with Choice of Cost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248801-0FB3-45FA-AF57-E38C617D3B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SG" dirty="0">
                <a:ea typeface="+mn-lt"/>
                <a:cs typeface="+mn-lt"/>
              </a:rPr>
              <a:t>Computed SVM for a grid values of C and choose automatically the final model for predictions.</a:t>
            </a:r>
            <a:endParaRPr lang="en-SG" dirty="0"/>
          </a:p>
        </p:txBody>
      </p:sp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4D11B198-2901-E4F2-7D03-0A4B9E3805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6337" y="3828233"/>
            <a:ext cx="7708106" cy="1618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6281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042B5F-4541-459E-A6E4-26DCF3FD8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Support Vector Machines: Model Accuracy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248801-0FB3-45FA-AF57-E38C617D3B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SG" dirty="0">
                <a:ea typeface="+mn-lt"/>
                <a:cs typeface="+mn-lt"/>
              </a:rPr>
              <a:t>The best tune choice of </a:t>
            </a:r>
            <a:endParaRPr lang="en-SG">
              <a:ea typeface="+mn-lt"/>
              <a:cs typeface="+mn-lt"/>
            </a:endParaRPr>
          </a:p>
          <a:p>
            <a:pPr marL="0" indent="0">
              <a:buNone/>
            </a:pPr>
            <a:r>
              <a:rPr lang="en-SG" dirty="0">
                <a:ea typeface="+mn-lt"/>
                <a:cs typeface="+mn-lt"/>
              </a:rPr>
              <a:t>    C = 0.2105263</a:t>
            </a:r>
            <a:endParaRPr lang="en-SG" dirty="0"/>
          </a:p>
        </p:txBody>
      </p:sp>
      <p:pic>
        <p:nvPicPr>
          <p:cNvPr id="5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FE23A86E-4B47-7315-EE29-9C9BD20BB6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2494" y="2368655"/>
            <a:ext cx="6969917" cy="3882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6345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08C34-778A-4274-BD8E-8248D5ED9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Background: Order Brushing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D4C110-1CB6-4772-B2EB-645612EF57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Characteristics:</a:t>
            </a:r>
          </a:p>
          <a:p>
            <a:pPr marL="617220" lvl="1" indent="-342900">
              <a:buFont typeface="+mj-lt"/>
              <a:buAutoNum type="arabicPeriod"/>
            </a:pPr>
            <a:r>
              <a:rPr lang="en-GB" dirty="0"/>
              <a:t>Surplus of orders for same products over short period of time compared to the past</a:t>
            </a:r>
          </a:p>
          <a:p>
            <a:pPr marL="617220" lvl="1" indent="-342900">
              <a:buFont typeface="+mj-lt"/>
              <a:buAutoNum type="arabicPeriod"/>
            </a:pPr>
            <a:r>
              <a:rPr lang="en-GB" dirty="0"/>
              <a:t>Buyers identified as fraudulent users and/or signs of fraudulent transactional </a:t>
            </a:r>
            <a:r>
              <a:rPr lang="en-GB" dirty="0" err="1"/>
              <a:t>behavior</a:t>
            </a:r>
            <a:endParaRPr lang="en-GB" dirty="0"/>
          </a:p>
          <a:p>
            <a:pPr marL="617220" lvl="1" indent="-342900">
              <a:buFont typeface="+mj-lt"/>
              <a:buAutoNum type="arabicPeriod"/>
            </a:pPr>
            <a:r>
              <a:rPr lang="en-GB" dirty="0"/>
              <a:t>The seller sends their products to user/non-user who do not place an order</a:t>
            </a:r>
          </a:p>
          <a:p>
            <a:pPr lvl="1"/>
            <a:endParaRPr lang="en-GB" dirty="0"/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76361532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042B5F-4541-459E-A6E4-26DCF3FD8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Support Vector Machines: Model Accuracy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248801-0FB3-45FA-AF57-E38C617D3B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SG" dirty="0">
                <a:ea typeface="+mn-lt"/>
                <a:cs typeface="+mn-lt"/>
              </a:rPr>
              <a:t>Out of 96 "Yes", the model predicted 48 "Yes".</a:t>
            </a:r>
            <a:endParaRPr lang="en-US" dirty="0">
              <a:ea typeface="+mn-lt"/>
              <a:cs typeface="+mn-lt"/>
            </a:endParaRPr>
          </a:p>
          <a:p>
            <a:endParaRPr lang="en-SG" dirty="0"/>
          </a:p>
        </p:txBody>
      </p:sp>
      <p:pic>
        <p:nvPicPr>
          <p:cNvPr id="5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6711C170-9671-375B-197B-E2CB41B65E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6338" y="3431721"/>
            <a:ext cx="4922044" cy="1042307"/>
          </a:xfrm>
          <a:prstGeom prst="rect">
            <a:avLst/>
          </a:prstGeom>
        </p:spPr>
      </p:pic>
      <p:pic>
        <p:nvPicPr>
          <p:cNvPr id="4" name="Picture 6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893DF6AC-36A0-AB44-0104-65FE5E2E1D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3181" y="2041386"/>
            <a:ext cx="4874418" cy="4275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8052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042B5F-4541-459E-A6E4-26DCF3FD8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Support Vector Machines: Non-Linear Kernel (Radial)</a:t>
            </a:r>
          </a:p>
        </p:txBody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A0C4DC96-C26F-B97A-A054-1BB16F41BE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85848" y="3047430"/>
            <a:ext cx="7067549" cy="1878806"/>
          </a:xfrm>
        </p:spPr>
      </p:pic>
    </p:spTree>
    <p:extLst>
      <p:ext uri="{BB962C8B-B14F-4D97-AF65-F5344CB8AC3E}">
        <p14:creationId xmlns:p14="http://schemas.microsoft.com/office/powerpoint/2010/main" val="35364438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042B5F-4541-459E-A6E4-26DCF3FD8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Support Vector Machines: Model Accuracy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248801-0FB3-45FA-AF57-E38C617D3B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SG" dirty="0">
                <a:ea typeface="+mn-lt"/>
                <a:cs typeface="+mn-lt"/>
              </a:rPr>
              <a:t>Out of 96 "Yes", the model predicted 70 "Yes".</a:t>
            </a:r>
            <a:endParaRPr lang="en-US" dirty="0">
              <a:ea typeface="+mn-lt"/>
              <a:cs typeface="+mn-lt"/>
            </a:endParaRPr>
          </a:p>
          <a:p>
            <a:endParaRPr lang="en-SG" dirty="0"/>
          </a:p>
        </p:txBody>
      </p:sp>
      <p:pic>
        <p:nvPicPr>
          <p:cNvPr id="5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6711C170-9671-375B-197B-E2CB41B65E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6338" y="3431721"/>
            <a:ext cx="4922044" cy="1042307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16BEC1A3-DCE9-BB89-AFA6-663BC98FD2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2712" y="2030123"/>
            <a:ext cx="4814887" cy="4155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19153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042B5F-4541-459E-A6E4-26DCF3FD8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Support Vector Machines: Non-Linear Kernel (Polynomial)</a:t>
            </a:r>
          </a:p>
        </p:txBody>
      </p:sp>
      <p:pic>
        <p:nvPicPr>
          <p:cNvPr id="6" name="Picture 6" descr="Text&#10;&#10;Description automatically generated">
            <a:extLst>
              <a:ext uri="{FF2B5EF4-FFF2-40B4-BE49-F238E27FC236}">
                <a16:creationId xmlns:a16="http://schemas.microsoft.com/office/drawing/2014/main" id="{7ECFC86B-B7AA-A8DF-1B2C-F21ABEB8F9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7744" y="3053862"/>
            <a:ext cx="7362824" cy="2036151"/>
          </a:xfrm>
        </p:spPr>
      </p:pic>
    </p:spTree>
    <p:extLst>
      <p:ext uri="{BB962C8B-B14F-4D97-AF65-F5344CB8AC3E}">
        <p14:creationId xmlns:p14="http://schemas.microsoft.com/office/powerpoint/2010/main" val="265700353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042B5F-4541-459E-A6E4-26DCF3FD8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Support Vector Machines: Model Accuracy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248801-0FB3-45FA-AF57-E38C617D3B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SG" dirty="0">
                <a:ea typeface="+mn-lt"/>
                <a:cs typeface="+mn-lt"/>
              </a:rPr>
              <a:t>Out of 96 "Yes", the model predicted 70 "Yes".</a:t>
            </a:r>
            <a:endParaRPr lang="en-US" dirty="0">
              <a:ea typeface="+mn-lt"/>
              <a:cs typeface="+mn-lt"/>
            </a:endParaRPr>
          </a:p>
          <a:p>
            <a:endParaRPr lang="en-SG" dirty="0"/>
          </a:p>
        </p:txBody>
      </p:sp>
      <p:pic>
        <p:nvPicPr>
          <p:cNvPr id="5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6711C170-9671-375B-197B-E2CB41B65E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6338" y="3431721"/>
            <a:ext cx="4922044" cy="1042307"/>
          </a:xfrm>
          <a:prstGeom prst="rect">
            <a:avLst/>
          </a:prstGeom>
        </p:spPr>
      </p:pic>
      <p:pic>
        <p:nvPicPr>
          <p:cNvPr id="4" name="Picture 6" descr="Text&#10;&#10;Description automatically generated">
            <a:extLst>
              <a:ext uri="{FF2B5EF4-FFF2-40B4-BE49-F238E27FC236}">
                <a16:creationId xmlns:a16="http://schemas.microsoft.com/office/drawing/2014/main" id="{B2599014-66DA-29BC-FB80-C446155B0A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1775" y="2099426"/>
            <a:ext cx="4695824" cy="4052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65424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042B5F-4541-459E-A6E4-26DCF3FD8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Support Vector Machines: Model Accuracy Comparison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248801-0FB3-45FA-AF57-E38C617D3B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SG" dirty="0">
                <a:ea typeface="+mn-lt"/>
                <a:cs typeface="+mn-lt"/>
              </a:rPr>
              <a:t>It shown that the SVM classifier using non-linear kernel Radial gives a better result compared to the linear model.</a:t>
            </a:r>
            <a:endParaRPr lang="en-SG" dirty="0"/>
          </a:p>
        </p:txBody>
      </p:sp>
      <p:pic>
        <p:nvPicPr>
          <p:cNvPr id="4" name="Picture 4" descr="Table&#10;&#10;Description automatically generated">
            <a:extLst>
              <a:ext uri="{FF2B5EF4-FFF2-40B4-BE49-F238E27FC236}">
                <a16:creationId xmlns:a16="http://schemas.microsoft.com/office/drawing/2014/main" id="{BB3235E8-4740-09AD-0B3F-D391F2F49C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6337" y="3730906"/>
            <a:ext cx="6600824" cy="2456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77232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A9259-BF26-425A-A029-0D2FB31940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Random Forest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2877C2-4C6C-4278-9D5D-BEFF90EFD9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69237268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FA3A21-A8A5-4823-90B9-7EDD46635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Random Forest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AE9C27-71A7-438B-9434-B8E0A3325F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dirty="0"/>
              <a:t>Provides an improvement over bagged trees by way of a small tweak that decorrelates the trees</a:t>
            </a:r>
          </a:p>
          <a:p>
            <a:pPr lvl="1"/>
            <a:r>
              <a:rPr lang="en-SG" dirty="0"/>
              <a:t>Each time a tree is split, a random sample of m predictors is taken at each split</a:t>
            </a:r>
          </a:p>
        </p:txBody>
      </p:sp>
    </p:spTree>
    <p:extLst>
      <p:ext uri="{BB962C8B-B14F-4D97-AF65-F5344CB8AC3E}">
        <p14:creationId xmlns:p14="http://schemas.microsoft.com/office/powerpoint/2010/main" val="341800259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FA3A21-A8A5-4823-90B9-7EDD46635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Random Forest: Default – Train Test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AE9C27-71A7-438B-9434-B8E0A3325F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G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2E64EB-33F9-442E-8C71-ACF801D029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9973" y="2853369"/>
            <a:ext cx="9420615" cy="18882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A8EC921-9875-4AF5-BC3E-5A1D28E21B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6484" y="2382521"/>
            <a:ext cx="7125499" cy="3968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55993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FA3A21-A8A5-4823-90B9-7EDD46635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Random Forest: Default – Train Test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AE9C27-71A7-438B-9434-B8E0A3325F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G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AE39BE4-26AF-44B0-85CD-E03E507C42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3729" y="2146433"/>
            <a:ext cx="7031132" cy="405104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E368ADF-E6A3-4CDC-8690-04624F473F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997" y="3367229"/>
            <a:ext cx="3260179" cy="6520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1D68768-370E-4FAA-9FB3-EF3779E72E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8452" y="4380183"/>
            <a:ext cx="3053198" cy="2331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0755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08C34-778A-4274-BD8E-8248D5ED9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>
                <a:highlight>
                  <a:srgbClr val="FFFF00"/>
                </a:highlight>
              </a:rPr>
              <a:t>Order Brushing Predictive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D4C110-1CB6-4772-B2EB-645612EF57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To identify </a:t>
            </a:r>
            <a:r>
              <a:rPr lang="en-GB" dirty="0">
                <a:highlight>
                  <a:srgbClr val="FFFF00"/>
                </a:highlight>
              </a:rPr>
              <a:t>categories</a:t>
            </a:r>
            <a:r>
              <a:rPr lang="en-GB" dirty="0"/>
              <a:t> with a larger number of sellers that attempt to create fake orders for boosting sales on e-commerce platforms.</a:t>
            </a:r>
          </a:p>
          <a:p>
            <a:r>
              <a:rPr lang="en-GB" dirty="0"/>
              <a:t>Highlighted categories will be noted down for further actions to protect the credibility of the other sellers and the platform.</a:t>
            </a:r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46360817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FA3A21-A8A5-4823-90B9-7EDD46635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Random Forest: SMOTE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AE9C27-71A7-438B-9434-B8E0A3325F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G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81AC36-76A5-49CE-99D6-DEF0BF0A92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7050" y="2514578"/>
            <a:ext cx="4391057" cy="2971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8814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FA3A21-A8A5-4823-90B9-7EDD46635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Random Forest: SMOTE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AE9C27-71A7-438B-9434-B8E0A3325F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G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C7EC15-A896-4826-8D5A-203D8ED775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5640" y="2160376"/>
            <a:ext cx="4381532" cy="3781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39847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FA3A21-A8A5-4823-90B9-7EDD46635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Random Forest: Model Accuracy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AE9C27-71A7-438B-9434-B8E0A3325F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dirty="0"/>
              <a:t>Cross validation: </a:t>
            </a:r>
            <a:r>
              <a:rPr lang="en-GB" dirty="0"/>
              <a:t>10 fold With </a:t>
            </a:r>
            <a:r>
              <a:rPr lang="en-GB" dirty="0" err="1"/>
              <a:t>undersample</a:t>
            </a:r>
            <a:r>
              <a:rPr lang="en-GB" dirty="0"/>
              <a:t> and </a:t>
            </a:r>
            <a:r>
              <a:rPr lang="en-GB" dirty="0" err="1"/>
              <a:t>preprocessing</a:t>
            </a:r>
            <a:endParaRPr lang="en-S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D3C5F2-9B2B-4B14-8EE0-EE95208F02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5093" y="2318541"/>
            <a:ext cx="4429157" cy="3981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43876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FA3A21-A8A5-4823-90B9-7EDD46635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Random Forest: Model Accuracy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7D0CAE7-C27E-471F-9E91-5BBF89ABD9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G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AC5A2A0-8B57-4349-A9B5-AC1E986140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9237" y="2464190"/>
            <a:ext cx="4400582" cy="3267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32671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FA3A21-A8A5-4823-90B9-7EDD46635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Random Forest: Model Accuracy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7D0CAE7-C27E-471F-9E91-5BBF89ABD9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G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2615B7-5897-49E5-A58E-BA20A7F128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9879" y="2406263"/>
            <a:ext cx="6463243" cy="3953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35862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FA3A21-A8A5-4823-90B9-7EDD46635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Random Forest: Model Accuracy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AE9C27-71A7-438B-9434-B8E0A3325F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dirty="0"/>
              <a:t>Cross validation: </a:t>
            </a:r>
            <a:r>
              <a:rPr lang="en-GB" dirty="0"/>
              <a:t>10 fold With </a:t>
            </a:r>
            <a:r>
              <a:rPr lang="en-GB" dirty="0" err="1"/>
              <a:t>undersample</a:t>
            </a:r>
            <a:r>
              <a:rPr lang="en-GB" dirty="0"/>
              <a:t> and Normalization </a:t>
            </a:r>
            <a:r>
              <a:rPr lang="en-GB" dirty="0" err="1"/>
              <a:t>preprocessing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97249734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FA3A21-A8A5-4823-90B9-7EDD46635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err="1"/>
              <a:t>Naives</a:t>
            </a:r>
            <a:r>
              <a:rPr lang="en-SG" dirty="0"/>
              <a:t> Bayes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F1CFA6-F4CA-453A-8AC2-77BD20024F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44"/>
          <a:stretch/>
        </p:blipFill>
        <p:spPr>
          <a:xfrm>
            <a:off x="1620654" y="2169993"/>
            <a:ext cx="8555257" cy="4264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48772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1175D9-978C-4A6B-A303-D86433D9E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Model Comparison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4F7FA2-1067-40D2-893B-4DF7C486AC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07045198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99BA1A-3F14-47AF-8F44-499D6A617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Conclusion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EA84B3-55BE-40E2-969A-47BE521B4D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66234003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FA3A21-A8A5-4823-90B9-7EDD46635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AE9C27-71A7-438B-9434-B8E0A3325F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8924277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E4479-0373-42A1-8240-3DA84E688B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Overview: Data Analytics Process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65B9F1-6037-402E-AA24-5F07BDB8B9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44416882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B05C36-FA6F-4D51-AFC9-A28363C1E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References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C53FAB-418F-4873-A112-66B7CDE68D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894508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44CAA32-F237-419C-A2DD-43C28D920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419A75-D5CC-40CC-B1D9-9ECF89C99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371600"/>
            <a:ext cx="4079987" cy="1314443"/>
          </a:xfrm>
        </p:spPr>
        <p:txBody>
          <a:bodyPr>
            <a:normAutofit/>
          </a:bodyPr>
          <a:lstStyle/>
          <a:p>
            <a:r>
              <a:rPr lang="en-SG" dirty="0"/>
              <a:t>Process Overview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53FE100-D0AB-4AE2-824B-60CFA31EC6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A0BD62-4C13-43AE-B647-DBFFA478B2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2853369"/>
            <a:ext cx="4079988" cy="3088460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SG" dirty="0"/>
              <a:t>Data Extraction</a:t>
            </a:r>
          </a:p>
          <a:p>
            <a:pPr marL="457200" indent="-457200">
              <a:buFont typeface="+mj-lt"/>
              <a:buAutoNum type="arabicPeriod"/>
            </a:pPr>
            <a:r>
              <a:rPr lang="en-SG" dirty="0"/>
              <a:t>Data Cleaning/Transformation</a:t>
            </a:r>
          </a:p>
          <a:p>
            <a:pPr marL="457200" indent="-457200">
              <a:buFont typeface="+mj-lt"/>
              <a:buAutoNum type="arabicPeriod"/>
            </a:pPr>
            <a:r>
              <a:rPr lang="en-SG" dirty="0"/>
              <a:t>Data Analysis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08061DEB-6DEE-47C7-BF5D-363B330581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5692" y="643467"/>
            <a:ext cx="5445716" cy="5571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5171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99BA1A-3F14-47AF-8F44-499D6A617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Data Download/Extraction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EA84B3-55BE-40E2-969A-47BE521B4D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2628" y="5018567"/>
            <a:ext cx="8253143" cy="1527376"/>
          </a:xfrm>
        </p:spPr>
        <p:txBody>
          <a:bodyPr>
            <a:normAutofit/>
          </a:bodyPr>
          <a:lstStyle/>
          <a:p>
            <a:r>
              <a:rPr lang="en-SG" dirty="0"/>
              <a:t>Data Source: Kaggle and API</a:t>
            </a:r>
          </a:p>
          <a:p>
            <a:r>
              <a:rPr lang="en-SG" dirty="0"/>
              <a:t>Dataset 1: Order Brush</a:t>
            </a:r>
          </a:p>
          <a:p>
            <a:r>
              <a:rPr lang="en-SG" dirty="0"/>
              <a:t>Dataset 2: </a:t>
            </a:r>
            <a:r>
              <a:rPr lang="en-SG" dirty="0" err="1"/>
              <a:t>ShopID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4293055484"/>
      </p:ext>
    </p:extLst>
  </p:cSld>
  <p:clrMapOvr>
    <a:masterClrMapping/>
  </p:clrMapOvr>
</p:sld>
</file>

<file path=ppt/theme/theme1.xml><?xml version="1.0" encoding="utf-8"?>
<a:theme xmlns:a="http://schemas.openxmlformats.org/drawingml/2006/main" name="DashVTI">
  <a:themeElements>
    <a:clrScheme name="Office">
      <a:dk1>
        <a:srgbClr val="000000"/>
      </a:dk1>
      <a:lt1>
        <a:srgbClr val="FFFFFF"/>
      </a:lt1>
      <a:dk2>
        <a:srgbClr val="1D242E"/>
      </a:dk2>
      <a:lt2>
        <a:srgbClr val="F2F1F1"/>
      </a:lt2>
      <a:accent1>
        <a:srgbClr val="4472C4"/>
      </a:accent1>
      <a:accent2>
        <a:srgbClr val="ED7D31"/>
      </a:accent2>
      <a:accent3>
        <a:srgbClr val="A3A3A3"/>
      </a:accent3>
      <a:accent4>
        <a:srgbClr val="CF9B00"/>
      </a:accent4>
      <a:accent5>
        <a:srgbClr val="5B9BD5"/>
      </a:accent5>
      <a:accent6>
        <a:srgbClr val="70AD47"/>
      </a:accent6>
      <a:hlink>
        <a:srgbClr val="D26012"/>
      </a:hlink>
      <a:folHlink>
        <a:srgbClr val="9A5879"/>
      </a:folHlink>
    </a:clrScheme>
    <a:fontScheme name="grandview display">
      <a:majorFont>
        <a:latin typeface="Grandview Display"/>
        <a:ea typeface=""/>
        <a:cs typeface=""/>
      </a:majorFont>
      <a:minorFont>
        <a:latin typeface="Grandview Displ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shVTI" id="{42B0E7C6-1071-483F-A575-9AF7EE1B96AC}" vid="{E18014FF-B132-4F63-9D72-5B85E99D641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825</TotalTime>
  <Words>7665</Words>
  <Application>Microsoft Office PowerPoint</Application>
  <PresentationFormat>Widescreen</PresentationFormat>
  <Paragraphs>931</Paragraphs>
  <Slides>70</Slides>
  <Notes>39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77" baseType="lpstr">
      <vt:lpstr>ArialMT</vt:lpstr>
      <vt:lpstr>SymbolMT</vt:lpstr>
      <vt:lpstr>Arial</vt:lpstr>
      <vt:lpstr>Calibri</vt:lpstr>
      <vt:lpstr>Grandview Display</vt:lpstr>
      <vt:lpstr>Roboto</vt:lpstr>
      <vt:lpstr>DashVTI</vt:lpstr>
      <vt:lpstr>TBA2104 Predictive Analytics  Order Brushing Predictive System  Group 10 </vt:lpstr>
      <vt:lpstr>TABLE OF CONTENTS</vt:lpstr>
      <vt:lpstr>Introduction</vt:lpstr>
      <vt:lpstr>Background: Order Brushing</vt:lpstr>
      <vt:lpstr>Background: Order Brushing</vt:lpstr>
      <vt:lpstr>Order Brushing Predictive System</vt:lpstr>
      <vt:lpstr>Overview: Data Analytics Process</vt:lpstr>
      <vt:lpstr>Process Overview</vt:lpstr>
      <vt:lpstr>Data Download/Extraction</vt:lpstr>
      <vt:lpstr>Data Download: Kaggle</vt:lpstr>
      <vt:lpstr>Data Download: API</vt:lpstr>
      <vt:lpstr>Data Download: API</vt:lpstr>
      <vt:lpstr>Data Download: API</vt:lpstr>
      <vt:lpstr>Data Preparation</vt:lpstr>
      <vt:lpstr>Data Cleaning</vt:lpstr>
      <vt:lpstr>Data Cleaning: Order Brush Dataset</vt:lpstr>
      <vt:lpstr>Data Cleaning: ShopID Dataset</vt:lpstr>
      <vt:lpstr>Data Cleaning: ShopID Dataset</vt:lpstr>
      <vt:lpstr>Data Cleaning: ShopID Dataset</vt:lpstr>
      <vt:lpstr>Data Cleaning: ShopID Dataset</vt:lpstr>
      <vt:lpstr>Data Transformation</vt:lpstr>
      <vt:lpstr>Data Transformation: Order Brush Dataset</vt:lpstr>
      <vt:lpstr>Order Brush Dataset: R codes</vt:lpstr>
      <vt:lpstr>Order Brush Dataset: R codes</vt:lpstr>
      <vt:lpstr>Well-formed data</vt:lpstr>
      <vt:lpstr>Combining Order Brush and ShopID Dataset</vt:lpstr>
      <vt:lpstr>Data Pre-processing: Order Brush and ShopID Dataset</vt:lpstr>
      <vt:lpstr>Data Modelling, Analysis and Findings</vt:lpstr>
      <vt:lpstr>Overview</vt:lpstr>
      <vt:lpstr>Overview</vt:lpstr>
      <vt:lpstr>Overview</vt:lpstr>
      <vt:lpstr>Data Visualization</vt:lpstr>
      <vt:lpstr>Data Visualization</vt:lpstr>
      <vt:lpstr>Data Visualization</vt:lpstr>
      <vt:lpstr>Data Visualization</vt:lpstr>
      <vt:lpstr>Correlation Plot</vt:lpstr>
      <vt:lpstr>Correlation Plot</vt:lpstr>
      <vt:lpstr>Logistic Regression</vt:lpstr>
      <vt:lpstr>Logistic Regression</vt:lpstr>
      <vt:lpstr>Logistic Regression: First Method</vt:lpstr>
      <vt:lpstr>Logistic Regression: Model Accuracy</vt:lpstr>
      <vt:lpstr>Logistic Regression: Second Method</vt:lpstr>
      <vt:lpstr>Logistic Regression: Model Accuracy</vt:lpstr>
      <vt:lpstr>Support Vector Machines</vt:lpstr>
      <vt:lpstr>Support Vector Machines</vt:lpstr>
      <vt:lpstr>Support Vector Machines: Linear Classifier</vt:lpstr>
      <vt:lpstr>Support Vector Machines: Model Accuracy</vt:lpstr>
      <vt:lpstr>Support Vector Machines: Linear with Choice of Cost</vt:lpstr>
      <vt:lpstr>Support Vector Machines: Model Accuracy</vt:lpstr>
      <vt:lpstr>Support Vector Machines: Model Accuracy</vt:lpstr>
      <vt:lpstr>Support Vector Machines: Non-Linear Kernel (Radial)</vt:lpstr>
      <vt:lpstr>Support Vector Machines: Model Accuracy</vt:lpstr>
      <vt:lpstr>Support Vector Machines: Non-Linear Kernel (Polynomial)</vt:lpstr>
      <vt:lpstr>Support Vector Machines: Model Accuracy</vt:lpstr>
      <vt:lpstr>Support Vector Machines: Model Accuracy Comparison</vt:lpstr>
      <vt:lpstr>Random Forest</vt:lpstr>
      <vt:lpstr>Random Forest</vt:lpstr>
      <vt:lpstr>Random Forest: Default – Train Test</vt:lpstr>
      <vt:lpstr>Random Forest: Default – Train Test</vt:lpstr>
      <vt:lpstr>Random Forest: SMOTE</vt:lpstr>
      <vt:lpstr>Random Forest: SMOTE</vt:lpstr>
      <vt:lpstr>Random Forest: Model Accuracy</vt:lpstr>
      <vt:lpstr>Random Forest: Model Accuracy</vt:lpstr>
      <vt:lpstr>Random Forest: Model Accuracy</vt:lpstr>
      <vt:lpstr>Random Forest: Model Accuracy</vt:lpstr>
      <vt:lpstr>Naives Bayes</vt:lpstr>
      <vt:lpstr>Model Comparison</vt:lpstr>
      <vt:lpstr>Conclusion</vt:lpstr>
      <vt:lpstr>PowerPoint Presentation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Shu Min Choo</cp:lastModifiedBy>
  <cp:revision>81</cp:revision>
  <dcterms:created xsi:type="dcterms:W3CDTF">2022-03-21T13:03:17Z</dcterms:created>
  <dcterms:modified xsi:type="dcterms:W3CDTF">2022-04-13T13:24:16Z</dcterms:modified>
</cp:coreProperties>
</file>